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298" r:id="rId3"/>
    <p:sldId id="299" r:id="rId4"/>
    <p:sldId id="293" r:id="rId5"/>
    <p:sldId id="294" r:id="rId6"/>
    <p:sldId id="295" r:id="rId7"/>
    <p:sldId id="296" r:id="rId8"/>
    <p:sldId id="297" r:id="rId9"/>
    <p:sldId id="257" r:id="rId10"/>
    <p:sldId id="292" r:id="rId11"/>
    <p:sldId id="258" r:id="rId12"/>
    <p:sldId id="259" r:id="rId13"/>
    <p:sldId id="260" r:id="rId14"/>
    <p:sldId id="261" r:id="rId15"/>
    <p:sldId id="262" r:id="rId16"/>
    <p:sldId id="263" r:id="rId17"/>
    <p:sldId id="264" r:id="rId18"/>
    <p:sldId id="267" r:id="rId19"/>
    <p:sldId id="268" r:id="rId20"/>
    <p:sldId id="269" r:id="rId21"/>
    <p:sldId id="270" r:id="rId22"/>
    <p:sldId id="300" r:id="rId23"/>
    <p:sldId id="305" r:id="rId24"/>
    <p:sldId id="314" r:id="rId25"/>
    <p:sldId id="315" r:id="rId26"/>
    <p:sldId id="316" r:id="rId27"/>
    <p:sldId id="317" r:id="rId28"/>
    <p:sldId id="318"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52" autoAdjust="0"/>
  </p:normalViewPr>
  <p:slideViewPr>
    <p:cSldViewPr>
      <p:cViewPr varScale="1">
        <p:scale>
          <a:sx n="45" d="100"/>
          <a:sy n="45" d="100"/>
        </p:scale>
        <p:origin x="22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5D7C0-9BCC-4DD9-9CC8-7816E25A9E91}" type="datetimeFigureOut">
              <a:rPr lang="de-DE" smtClean="0"/>
              <a:pPr/>
              <a:t>28.07.2019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9F2C9-5226-411F-B03C-50013C82A00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ransaktionsanalyse-online.de/ich-zustaend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2. Transaktionsanalyse kurz: Zusammenfassung</a:t>
            </a:r>
            <a:endParaRPr kumimoji="0" lang="de-DE"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TA wurde in der Mitte des 20 Jahrhunderts von Eric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Berne</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begründet</a:t>
            </a:r>
            <a:endParaRPr kumimoji="0" lang="de-DE" sz="1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Definition nach Steffen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Raebricht</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Transaktionsanalyse (TA) macht menschliches Miteinander sichtbar, verstehbar und gestaltbar. Es wird nachvollziehbar, was in einem selbst, in anderen und während des Kommunizierens vor sich geht und wie man jeden dieser Bereiche entwickeln kann. Mit ihrer klaren Zielsetzung für menschliche Entwicklung gibt sie Orientierung. So weiß man wie man sich entwickelt hat und wo noch Potential besteht. Durch ihr positives Menschenbild fördert sie ein ehrliches Miteinander und motivierende Entwicklung. Steffen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Raebricht</a:t>
            </a:r>
            <a:endParaRPr kumimoji="0" lang="de-DE" sz="1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rtl="0"/>
            <a:r>
              <a:rPr lang="de-DE" dirty="0"/>
              <a:t>Dr. </a:t>
            </a:r>
            <a:r>
              <a:rPr lang="de-DE" dirty="0" err="1"/>
              <a:t>Berne</a:t>
            </a:r>
            <a:r>
              <a:rPr lang="de-DE" dirty="0"/>
              <a:t> hat sich über viele Jahre mit dem Phänomen “</a:t>
            </a:r>
            <a:r>
              <a:rPr lang="de-DE" b="1" dirty="0"/>
              <a:t>Intuition</a:t>
            </a:r>
            <a:r>
              <a:rPr lang="de-DE" dirty="0"/>
              <a:t>” beschäftigt und damit auch seine Beobachtungen geschärft, welche Ausdrucksformen und beobachtbaren Hinweise eine bestimmte Intuition auslöste und in eine bestimmte Richtung brachten. Dabei fiel ihm auf, dass seine Klienten sich in wahrnehmbar anderen Zuständen zeigten (Ich-Zustände). Fast so als wären es verschiedene Personen.</a:t>
            </a:r>
          </a:p>
          <a:p>
            <a:pPr rtl="0"/>
            <a:r>
              <a:rPr lang="de-DE" dirty="0"/>
              <a:t>Aus diesen Beobachtungen formte er die ersten Konzepte einer einzigartigen </a:t>
            </a:r>
            <a:r>
              <a:rPr lang="de-DE" b="1" dirty="0"/>
              <a:t>Theorie der innerpsychischen Dynamiken und der Beziehungsdynamiken</a:t>
            </a:r>
            <a:r>
              <a:rPr lang="de-DE" dirty="0"/>
              <a:t> zwischen Menschen. Als psychoanalytisch ausgebildeter Arzt praktizierte er neuartige Formen der Therapie und entfernte sich zusehends von seinen alten Lehren.</a:t>
            </a:r>
          </a:p>
          <a:p>
            <a:pPr rtl="0"/>
            <a:r>
              <a:rPr lang="de-DE" dirty="0"/>
              <a:t>Als er 1956  einen Antrag zur Aufnahme in die psychoanalytische Gesellschaft stellte, wurde dieser abgelehnt. Angespornt durch diese Ablehnung entwickelte </a:t>
            </a:r>
            <a:r>
              <a:rPr lang="de-DE" dirty="0" err="1"/>
              <a:t>Berne</a:t>
            </a:r>
            <a:r>
              <a:rPr lang="de-DE" dirty="0"/>
              <a:t> immer mehr eigene Konzepte psychotherapeutischer Arbeit aus der sich die TA entwickelte. In den 1960er Jahren wurde Dr. </a:t>
            </a:r>
            <a:r>
              <a:rPr lang="de-DE" dirty="0" err="1"/>
              <a:t>Berne</a:t>
            </a:r>
            <a:r>
              <a:rPr lang="de-DE" dirty="0"/>
              <a:t> und die Transaktionsanalyse durch die Veröffentlichung seines Buches “Games People Play” in den USA populär (Erschienen 1964, in deutsch unter dem Titel “</a:t>
            </a:r>
            <a:r>
              <a:rPr lang="de-DE" b="1" dirty="0"/>
              <a:t>Spiele der Erwachsenen</a:t>
            </a:r>
            <a:r>
              <a:rPr lang="de-DE" dirty="0"/>
              <a:t>” 1967).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Weitere Konzepte: psychologische Spiele, Lebensskript, Maschen und Maschengefühle, psychologische Grundbedürfnisse, Passivitätskonzept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uvm</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endParaRPr kumimoji="0" lang="de-DE" sz="1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TA wird in 4 Anwendungsfeldern genutzt: </a:t>
            </a:r>
            <a:endParaRPr kumimoji="0" lang="de-DE"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Psychotherapie</a:t>
            </a:r>
            <a:endParaRPr kumimoji="0" lang="de-DE" sz="1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Beratung</a:t>
            </a:r>
            <a:endParaRPr kumimoji="0" lang="de-DE" sz="1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Erwachsenenbildung​</a:t>
            </a:r>
            <a:endParaRPr kumimoji="0" lang="de-DE" sz="1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Organisation</a:t>
            </a:r>
            <a:endParaRPr kumimoji="0" lang="de-DE" sz="12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In diesem Moment wurde eine </a:t>
            </a: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Transaktion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vollzogen. Sie findet statt, wenn ein Mensch mit einem anderen Informationen und Wahrnehmungen austauscht. </a:t>
            </a:r>
          </a:p>
          <a:p>
            <a:pPr marL="0" marR="0" lvl="0" indent="0" algn="l" defTabSz="914400" rtl="0" eaLnBrk="1" fontAlgn="base" latinLnBrk="0" hangingPunct="1">
              <a:lnSpc>
                <a:spcPct val="100000"/>
              </a:lnSpc>
              <a:spcBef>
                <a:spcPct val="0"/>
              </a:spcBef>
              <a:spcAft>
                <a:spcPct val="0"/>
              </a:spcAft>
              <a:buClrTx/>
              <a:buSzTx/>
              <a:buFontTx/>
              <a:buNone/>
              <a:tabLst/>
            </a:pPr>
            <a:endParaRPr lang="de-DE" sz="1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Diese Informationen und Wahrnehmungen können sehr unterschiedlich interpretiert werden. Je nachdem in welchem Zustand die Person ist. </a:t>
            </a:r>
          </a:p>
          <a:p>
            <a:pPr marL="0" marR="0" lvl="0" indent="0" algn="l" defTabSz="914400" rtl="0" eaLnBrk="1" fontAlgn="base" latinLnBrk="0" hangingPunct="1">
              <a:lnSpc>
                <a:spcPct val="100000"/>
              </a:lnSpc>
              <a:spcBef>
                <a:spcPct val="0"/>
              </a:spcBef>
              <a:spcAft>
                <a:spcPct val="0"/>
              </a:spcAft>
              <a:buClrTx/>
              <a:buSzTx/>
              <a:buFontTx/>
              <a:buNone/>
              <a:tabLst/>
            </a:pPr>
            <a:endParaRPr lang="de-DE" sz="1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Oft gibt es einen Unterschied zwischen dem Wortlaut und den Nicht-Sprachlichen Wahrnehmungen. </a:t>
            </a:r>
          </a:p>
          <a:p>
            <a:pPr marL="0" marR="0" lvl="0" indent="0" algn="l" defTabSz="914400" rtl="0" eaLnBrk="1" fontAlgn="base" latinLnBrk="0" hangingPunct="1">
              <a:lnSpc>
                <a:spcPct val="100000"/>
              </a:lnSpc>
              <a:spcBef>
                <a:spcPct val="0"/>
              </a:spcBef>
              <a:spcAft>
                <a:spcPct val="0"/>
              </a:spcAft>
              <a:buClrTx/>
              <a:buSzTx/>
              <a:buFontTx/>
              <a:buNone/>
              <a:tabLst/>
            </a:pPr>
            <a:endParaRPr lang="de-DE" sz="1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Wirkung entfalten aber überwiegend die Nicht-Sprachlichen Anteile (psychologische Wirksamkeit). </a:t>
            </a:r>
          </a:p>
          <a:p>
            <a:pPr marL="0" marR="0" lvl="0" indent="0" algn="l" defTabSz="914400" rtl="0" eaLnBrk="1" fontAlgn="base" latinLnBrk="0" hangingPunct="1">
              <a:lnSpc>
                <a:spcPct val="100000"/>
              </a:lnSpc>
              <a:spcBef>
                <a:spcPct val="0"/>
              </a:spcBef>
              <a:spcAft>
                <a:spcPct val="0"/>
              </a:spcAft>
              <a:buClrTx/>
              <a:buSzTx/>
              <a:buFontTx/>
              <a:buNone/>
              <a:tabLst/>
            </a:pPr>
            <a:endParaRPr lang="de-DE" sz="1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Vereinfacht gesagt: "</a:t>
            </a: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Der Ton macht die Musik</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Um die vielen Zustandsformen eines Menschen einigermaßen handhabbar zu machen, wurden in der Transaktionsanalyse, Zustände in </a:t>
            </a: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drei übergeordneten Zustandsformen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zusammengefasst.</a:t>
            </a:r>
          </a:p>
          <a:p>
            <a:pPr marL="0" marR="0" lvl="0" indent="0" algn="l" defTabSz="914400" rtl="0" eaLnBrk="1" fontAlgn="base" latinLnBrk="0" hangingPunct="1">
              <a:lnSpc>
                <a:spcPct val="100000"/>
              </a:lnSpc>
              <a:spcBef>
                <a:spcPct val="0"/>
              </a:spcBef>
              <a:spcAft>
                <a:spcPct val="0"/>
              </a:spcAft>
              <a:buClrTx/>
              <a:buSzTx/>
              <a:buFontTx/>
              <a:buNone/>
              <a:tabLst/>
            </a:pPr>
            <a:endParaRPr lang="de-DE" sz="1200"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So wurde es möglich, Kommunikation in Form von Transaktionen (Hin und her) zwischen diesen drei Ich-Zuständen, psychologisch einzuordnen. ​</a:t>
            </a:r>
            <a:endParaRPr kumimoji="0" lang="de-DE"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Zur Analyse von Transaktionen wird das </a:t>
            </a:r>
            <a:r>
              <a:rPr kumimoji="0" lang="de-DE" sz="1200" b="0" i="0" u="none" strike="noStrike" cap="none" normalizeH="0" baseline="0" dirty="0">
                <a:ln>
                  <a:noFill/>
                </a:ln>
                <a:solidFill>
                  <a:srgbClr val="0000FF"/>
                </a:solidFill>
                <a:effectLst/>
                <a:latin typeface="Calibri" pitchFamily="34" charset="0"/>
                <a:ea typeface="Times New Roman" pitchFamily="18" charset="0"/>
                <a:cs typeface="Arial" pitchFamily="34" charset="0"/>
                <a:hlinkClick r:id="rId3"/>
              </a:rPr>
              <a:t>Ich-Zustands-Modell</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als Grundlage verwendet. Es zeigt drei Kreise. Diese symbolisieren verschiedene Zustände, aus denen ein Mensch einen anderen ansprechen kann.</a:t>
            </a:r>
            <a:endParaRPr kumimoji="0" lang="de-DE" sz="12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18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kann aus drei Ich-Zuständen agieren: Eltern-Ich, Erwachsenen-Ich und Kind-Ich</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Um Kommunikationen zu analysieren brauchen wir ein Gegenüber. Deswegen besteht ein sogenanntes Transaktionsdiagramm aus zwei Ich-Zustands-Modellen. Für jede Person eines.</a:t>
            </a:r>
            <a:endParaRPr kumimoji="0" lang="de-DE" sz="18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19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Ich-Zustände</a:t>
            </a:r>
            <a:r>
              <a:rPr lang="de-DE" dirty="0"/>
              <a:t> sind ein zentraler Baustein der Transaktionsanalyse. Mit ihrer Hilfe kann man verstehen wieso man so ist, wie man ist. Sie bilden sich aus der Kombination von </a:t>
            </a:r>
            <a:r>
              <a:rPr lang="de-DE" b="1" dirty="0"/>
              <a:t>Denken, Fühlen und Verhalten</a:t>
            </a:r>
            <a:r>
              <a:rPr lang="de-DE" dirty="0"/>
              <a:t>. Die TA unterscheidet drei Zustände:</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20</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kann aus drei Ich-Zuständen agieren: Eltern-Ich, Erwachsenen-Ich und Kind-Ich</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Um Kommunikationen zu analysieren brauchen wir ein Gegenüber. Deswegen besteht ein sogenanntes Transaktionsdiagramm aus zwei Ich-Zustands-Modellen. Für jede Person eines.</a:t>
            </a:r>
            <a:endParaRPr kumimoji="0" lang="de-DE" sz="18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21</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dirty="0"/>
              <a:t>Die vier Grundpositionen lassen sich in einem Quadrat wie folgt darstellen und beschreiben</a:t>
            </a:r>
            <a:r>
              <a:rPr lang="de-DE" sz="1200" baseline="0" dirty="0"/>
              <a:t> </a:t>
            </a:r>
            <a:r>
              <a:rPr lang="de-DE" sz="1200" dirty="0"/>
              <a:t>(OK-</a:t>
            </a:r>
            <a:r>
              <a:rPr lang="de-DE" sz="1200" dirty="0" err="1"/>
              <a:t>Corral</a:t>
            </a:r>
            <a:r>
              <a:rPr lang="de-DE" sz="1200" dirty="0"/>
              <a:t> nach Franklin Ernst, 1971)</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22</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Indem Pfeile zur Darstellung des Hin und </a:t>
            </a:r>
            <a:r>
              <a:rPr lang="de-DE" sz="1200" kern="1200" dirty="0" err="1">
                <a:solidFill>
                  <a:schemeClr val="tx1"/>
                </a:solidFill>
                <a:latin typeface="+mn-lt"/>
                <a:ea typeface="+mn-ea"/>
                <a:cs typeface="+mn-cs"/>
              </a:rPr>
              <a:t>Her's</a:t>
            </a:r>
            <a:r>
              <a:rPr lang="de-DE" sz="1200" kern="1200" dirty="0">
                <a:solidFill>
                  <a:schemeClr val="tx1"/>
                </a:solidFill>
                <a:latin typeface="+mn-lt"/>
                <a:ea typeface="+mn-ea"/>
                <a:cs typeface="+mn-cs"/>
              </a:rPr>
              <a:t> verwendet werden, kann man erkennen was beim Kommunizieren passiert. Es gibt verschiedene Arten nach denen Transaktionen ablaufen können. Es gibt:</a:t>
            </a:r>
          </a:p>
          <a:p>
            <a:pPr lvl="0"/>
            <a:r>
              <a:rPr lang="de-DE" sz="1200" kern="1200" dirty="0">
                <a:solidFill>
                  <a:schemeClr val="tx1"/>
                </a:solidFill>
                <a:latin typeface="+mn-lt"/>
                <a:ea typeface="+mn-ea"/>
                <a:cs typeface="+mn-cs"/>
              </a:rPr>
              <a:t>Komplementär-Transaktionen (oder auch Parallele Transaktionen genannt)</a:t>
            </a:r>
          </a:p>
          <a:p>
            <a:pPr lvl="0"/>
            <a:r>
              <a:rPr lang="de-DE" sz="1200" kern="1200" dirty="0">
                <a:solidFill>
                  <a:schemeClr val="tx1"/>
                </a:solidFill>
                <a:latin typeface="+mn-lt"/>
                <a:ea typeface="+mn-ea"/>
                <a:cs typeface="+mn-cs"/>
              </a:rPr>
              <a:t>Nicht-Komplementäre-Transaktionen (auch Überkreuz- oder gekreuzte Transaktionen genannt)</a:t>
            </a:r>
          </a:p>
          <a:p>
            <a:pPr lvl="0"/>
            <a:r>
              <a:rPr lang="de-DE" sz="1200" kern="1200" dirty="0">
                <a:solidFill>
                  <a:schemeClr val="tx1"/>
                </a:solidFill>
                <a:latin typeface="+mn-lt"/>
                <a:ea typeface="+mn-ea"/>
                <a:cs typeface="+mn-cs"/>
              </a:rPr>
              <a:t>Verdeckte Transaktionen</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23</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Indem Pfeile zur Darstellung des Hin und </a:t>
            </a:r>
            <a:r>
              <a:rPr lang="de-DE" sz="1200" kern="1200" dirty="0" err="1">
                <a:solidFill>
                  <a:schemeClr val="tx1"/>
                </a:solidFill>
                <a:latin typeface="+mn-lt"/>
                <a:ea typeface="+mn-ea"/>
                <a:cs typeface="+mn-cs"/>
              </a:rPr>
              <a:t>Her's</a:t>
            </a:r>
            <a:r>
              <a:rPr lang="de-DE" sz="1200" kern="1200" dirty="0">
                <a:solidFill>
                  <a:schemeClr val="tx1"/>
                </a:solidFill>
                <a:latin typeface="+mn-lt"/>
                <a:ea typeface="+mn-ea"/>
                <a:cs typeface="+mn-cs"/>
              </a:rPr>
              <a:t> verwendet werden, kann man erkennen was beim Kommunizieren passiert. Es gibt verschiedene Arten nach denen Transaktionen ablaufen können. Es gibt:</a:t>
            </a:r>
          </a:p>
          <a:p>
            <a:pPr lvl="0"/>
            <a:r>
              <a:rPr lang="de-DE" sz="1200" kern="1200" dirty="0">
                <a:solidFill>
                  <a:schemeClr val="tx1"/>
                </a:solidFill>
                <a:latin typeface="+mn-lt"/>
                <a:ea typeface="+mn-ea"/>
                <a:cs typeface="+mn-cs"/>
              </a:rPr>
              <a:t>Komplementär-Transaktionen (oder auch Parallele Transaktionen genannt)</a:t>
            </a:r>
          </a:p>
          <a:p>
            <a:pPr lvl="0"/>
            <a:r>
              <a:rPr lang="de-DE" sz="1200" kern="1200" dirty="0">
                <a:solidFill>
                  <a:schemeClr val="tx1"/>
                </a:solidFill>
                <a:latin typeface="+mn-lt"/>
                <a:ea typeface="+mn-ea"/>
                <a:cs typeface="+mn-cs"/>
              </a:rPr>
              <a:t>Nicht-Komplementäre-Transaktionen (auch Überkreuz- oder gekreuzte Transaktionen genannt)</a:t>
            </a:r>
          </a:p>
          <a:p>
            <a:pPr lvl="0"/>
            <a:r>
              <a:rPr lang="de-DE" sz="1200" kern="1200" dirty="0">
                <a:solidFill>
                  <a:schemeClr val="tx1"/>
                </a:solidFill>
                <a:latin typeface="+mn-lt"/>
                <a:ea typeface="+mn-ea"/>
                <a:cs typeface="+mn-cs"/>
              </a:rPr>
              <a:t>Verdeckte Transaktionen</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Hier eine grobe Übersicht der wichtigsten transaktionsanalytischen Konzepte. Die Transaktionsanalyse wird ständig weiterentwickelt. Deswegen ist es nahezu unmöglich alle Konzepte aufzulisten. Hinzu kommt, dass jedes Anwendungsfeld eigene TA-Konzepte hat.</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Indem Pfeile zur Darstellung des Hin und </a:t>
            </a:r>
            <a:r>
              <a:rPr lang="de-DE" sz="1200" kern="1200" dirty="0" err="1">
                <a:solidFill>
                  <a:schemeClr val="tx1"/>
                </a:solidFill>
                <a:latin typeface="+mn-lt"/>
                <a:ea typeface="+mn-ea"/>
                <a:cs typeface="+mn-cs"/>
              </a:rPr>
              <a:t>Her's</a:t>
            </a:r>
            <a:r>
              <a:rPr lang="de-DE" sz="1200" kern="1200" dirty="0">
                <a:solidFill>
                  <a:schemeClr val="tx1"/>
                </a:solidFill>
                <a:latin typeface="+mn-lt"/>
                <a:ea typeface="+mn-ea"/>
                <a:cs typeface="+mn-cs"/>
              </a:rPr>
              <a:t> verwendet werden, kann man erkennen was beim Kommunizieren passiert. Es gibt verschiedene Arten nach denen Transaktionen ablaufen können. Es gibt:</a:t>
            </a:r>
          </a:p>
          <a:p>
            <a:pPr lvl="0"/>
            <a:r>
              <a:rPr lang="de-DE" sz="1200" kern="1200" dirty="0">
                <a:solidFill>
                  <a:schemeClr val="tx1"/>
                </a:solidFill>
                <a:latin typeface="+mn-lt"/>
                <a:ea typeface="+mn-ea"/>
                <a:cs typeface="+mn-cs"/>
              </a:rPr>
              <a:t>Komplementär-Transaktionen (oder auch Parallele Transaktionen genannt)</a:t>
            </a:r>
          </a:p>
          <a:p>
            <a:pPr lvl="0"/>
            <a:r>
              <a:rPr lang="de-DE" sz="1200" kern="1200" dirty="0">
                <a:solidFill>
                  <a:schemeClr val="tx1"/>
                </a:solidFill>
                <a:latin typeface="+mn-lt"/>
                <a:ea typeface="+mn-ea"/>
                <a:cs typeface="+mn-cs"/>
              </a:rPr>
              <a:t>Nicht-Komplementäre-Transaktionen (auch Überkreuz- oder gekreuzte Transaktionen genannt)</a:t>
            </a:r>
          </a:p>
          <a:p>
            <a:pPr lvl="0"/>
            <a:r>
              <a:rPr lang="de-DE" sz="1200" kern="1200" dirty="0">
                <a:solidFill>
                  <a:schemeClr val="tx1"/>
                </a:solidFill>
                <a:latin typeface="+mn-lt"/>
                <a:ea typeface="+mn-ea"/>
                <a:cs typeface="+mn-cs"/>
              </a:rPr>
              <a:t>Verdeckte Transaktionen</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25</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Indem Pfeile zur Darstellung des Hin und </a:t>
            </a:r>
            <a:r>
              <a:rPr lang="de-DE" sz="1200" kern="1200" dirty="0" err="1">
                <a:solidFill>
                  <a:schemeClr val="tx1"/>
                </a:solidFill>
                <a:latin typeface="+mn-lt"/>
                <a:ea typeface="+mn-ea"/>
                <a:cs typeface="+mn-cs"/>
              </a:rPr>
              <a:t>Her's</a:t>
            </a:r>
            <a:r>
              <a:rPr lang="de-DE" sz="1200" kern="1200" dirty="0">
                <a:solidFill>
                  <a:schemeClr val="tx1"/>
                </a:solidFill>
                <a:latin typeface="+mn-lt"/>
                <a:ea typeface="+mn-ea"/>
                <a:cs typeface="+mn-cs"/>
              </a:rPr>
              <a:t> verwendet werden, kann man erkennen was beim Kommunizieren passiert. Es gibt verschiedene Arten nach denen Transaktionen ablaufen können. Es gibt:</a:t>
            </a:r>
          </a:p>
          <a:p>
            <a:pPr lvl="0"/>
            <a:r>
              <a:rPr lang="de-DE" sz="1200" kern="1200" dirty="0">
                <a:solidFill>
                  <a:schemeClr val="tx1"/>
                </a:solidFill>
                <a:latin typeface="+mn-lt"/>
                <a:ea typeface="+mn-ea"/>
                <a:cs typeface="+mn-cs"/>
              </a:rPr>
              <a:t>Komplementär-Transaktionen (oder auch Parallele Transaktionen genannt)</a:t>
            </a:r>
          </a:p>
          <a:p>
            <a:pPr lvl="0"/>
            <a:r>
              <a:rPr lang="de-DE" sz="1200" kern="1200" dirty="0">
                <a:solidFill>
                  <a:schemeClr val="tx1"/>
                </a:solidFill>
                <a:latin typeface="+mn-lt"/>
                <a:ea typeface="+mn-ea"/>
                <a:cs typeface="+mn-cs"/>
              </a:rPr>
              <a:t>Nicht-Komplementäre-Transaktionen (auch Überkreuz- oder gekreuzte Transaktionen genannt)</a:t>
            </a:r>
          </a:p>
          <a:p>
            <a:pPr lvl="0"/>
            <a:r>
              <a:rPr lang="de-DE" sz="1200" kern="1200" dirty="0">
                <a:solidFill>
                  <a:schemeClr val="tx1"/>
                </a:solidFill>
                <a:latin typeface="+mn-lt"/>
                <a:ea typeface="+mn-ea"/>
                <a:cs typeface="+mn-cs"/>
              </a:rPr>
              <a:t>Verdeckte Transaktionen</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26</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Indem Pfeile zur Darstellung des Hin und </a:t>
            </a:r>
            <a:r>
              <a:rPr lang="de-DE" sz="1200" kern="1200" dirty="0" err="1">
                <a:solidFill>
                  <a:schemeClr val="tx1"/>
                </a:solidFill>
                <a:latin typeface="+mn-lt"/>
                <a:ea typeface="+mn-ea"/>
                <a:cs typeface="+mn-cs"/>
              </a:rPr>
              <a:t>Her's</a:t>
            </a:r>
            <a:r>
              <a:rPr lang="de-DE" sz="1200" kern="1200" dirty="0">
                <a:solidFill>
                  <a:schemeClr val="tx1"/>
                </a:solidFill>
                <a:latin typeface="+mn-lt"/>
                <a:ea typeface="+mn-ea"/>
                <a:cs typeface="+mn-cs"/>
              </a:rPr>
              <a:t> verwendet werden, kann man erkennen was beim Kommunizieren passiert. Es gibt verschiedene Arten nach denen Transaktionen ablaufen können. Es gibt:</a:t>
            </a:r>
          </a:p>
          <a:p>
            <a:pPr lvl="0"/>
            <a:r>
              <a:rPr lang="de-DE" sz="1200" kern="1200" dirty="0">
                <a:solidFill>
                  <a:schemeClr val="tx1"/>
                </a:solidFill>
                <a:latin typeface="+mn-lt"/>
                <a:ea typeface="+mn-ea"/>
                <a:cs typeface="+mn-cs"/>
              </a:rPr>
              <a:t>Komplementär-Transaktionen (oder auch Parallele Transaktionen genannt)</a:t>
            </a:r>
          </a:p>
          <a:p>
            <a:pPr lvl="0"/>
            <a:r>
              <a:rPr lang="de-DE" sz="1200" kern="1200" dirty="0">
                <a:solidFill>
                  <a:schemeClr val="tx1"/>
                </a:solidFill>
                <a:latin typeface="+mn-lt"/>
                <a:ea typeface="+mn-ea"/>
                <a:cs typeface="+mn-cs"/>
              </a:rPr>
              <a:t>Nicht-Komplementäre-Transaktionen (auch Überkreuz- oder gekreuzte Transaktionen genannt)</a:t>
            </a:r>
          </a:p>
          <a:p>
            <a:pPr lvl="0"/>
            <a:r>
              <a:rPr lang="de-DE" sz="1200" kern="1200" dirty="0">
                <a:solidFill>
                  <a:schemeClr val="tx1"/>
                </a:solidFill>
                <a:latin typeface="+mn-lt"/>
                <a:ea typeface="+mn-ea"/>
                <a:cs typeface="+mn-cs"/>
              </a:rPr>
              <a:t>Verdeckte Transaktionen</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27</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Indem Pfeile zur Darstellung des Hin und </a:t>
            </a:r>
            <a:r>
              <a:rPr lang="de-DE" sz="1200" kern="1200" dirty="0" err="1">
                <a:solidFill>
                  <a:schemeClr val="tx1"/>
                </a:solidFill>
                <a:latin typeface="+mn-lt"/>
                <a:ea typeface="+mn-ea"/>
                <a:cs typeface="+mn-cs"/>
              </a:rPr>
              <a:t>Her's</a:t>
            </a:r>
            <a:r>
              <a:rPr lang="de-DE" sz="1200" kern="1200" dirty="0">
                <a:solidFill>
                  <a:schemeClr val="tx1"/>
                </a:solidFill>
                <a:latin typeface="+mn-lt"/>
                <a:ea typeface="+mn-ea"/>
                <a:cs typeface="+mn-cs"/>
              </a:rPr>
              <a:t> verwendet werden, kann man erkennen was beim Kommunizieren passiert. Es gibt verschiedene Arten nach denen Transaktionen ablaufen können. Es gibt:</a:t>
            </a:r>
          </a:p>
          <a:p>
            <a:pPr lvl="0"/>
            <a:r>
              <a:rPr lang="de-DE" sz="1200" kern="1200" dirty="0">
                <a:solidFill>
                  <a:schemeClr val="tx1"/>
                </a:solidFill>
                <a:latin typeface="+mn-lt"/>
                <a:ea typeface="+mn-ea"/>
                <a:cs typeface="+mn-cs"/>
              </a:rPr>
              <a:t>Komplementär-Transaktionen (oder auch Parallele Transaktionen genannt)</a:t>
            </a:r>
          </a:p>
          <a:p>
            <a:pPr lvl="0"/>
            <a:r>
              <a:rPr lang="de-DE" sz="1200" kern="1200" dirty="0">
                <a:solidFill>
                  <a:schemeClr val="tx1"/>
                </a:solidFill>
                <a:latin typeface="+mn-lt"/>
                <a:ea typeface="+mn-ea"/>
                <a:cs typeface="+mn-cs"/>
              </a:rPr>
              <a:t>Nicht-Komplementäre-Transaktionen (auch Überkreuz- oder gekreuzte Transaktionen genannt)</a:t>
            </a:r>
          </a:p>
          <a:p>
            <a:pPr lvl="0"/>
            <a:r>
              <a:rPr lang="de-DE" sz="1200" kern="1200" dirty="0">
                <a:solidFill>
                  <a:schemeClr val="tx1"/>
                </a:solidFill>
                <a:latin typeface="+mn-lt"/>
                <a:ea typeface="+mn-ea"/>
                <a:cs typeface="+mn-cs"/>
              </a:rPr>
              <a:t>Verdeckte Transaktionen</a:t>
            </a: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Calibri" pitchFamily="34" charset="0"/>
                <a:ea typeface="Times New Roman" pitchFamily="18" charset="0"/>
                <a:cs typeface="Arial" pitchFamily="34" charset="0"/>
              </a:rPr>
              <a:t>Konzepte und Grundüberzeugungen der Transaktionsanalyse</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Jetzt beschreiben wir dir die Grundüberzeugungen, die die Transaktionsanalyse vertritt:</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Menschen sind in Ordnung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sagt aus, dass Menschen als Personen grundsätzlich in Ordnung sind. Das gilt von Geburt an. Es geht dabei um das Bemühen, sich auf Augenhöhe zu begegnen. Zuerst steht der Wert den Menschen als Mensch wahrzunehmen und nicht sein Verhalten.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hat die Fähigkeit zu denken.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selbstbestimmtes Denken und Handeln. Selbstbestimmtes Denken ist kein übernommenes Denken aus dem Pool der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unbewußten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Erinnerungen, sondern überprüftes Denken. Überprüfen kann man aber nur, was ins Bewusstsein vorgedrungen ist. Deshalb ist es wichtig den Einfluss des Unbewussten bewusst zu machen.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Das Modell ist entscheidungsorientiert</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Sich zu entscheiden ist eine Sache die man verbessern und lernen kann. Wir können Entscheidungen treffen, können sie überdenken, und können uns jederzeit neu entscheiden.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 Arbeit stützt sich auf einen Vertrag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Damit ist nicht unbedingt ein schriftlicher Vertrag gemeint. Transaktionsanalyse nutzt Verträge um Klarheit zu erzeugen und um Missverständnisse zu vermeiden. Es kann sich auch um eine einfache Absprache handeln, zum Beispiel sich zu einer bestimmten Uhrzeit an einem bestimmten Ort zu treffen. Es kann aber auch die Absprache sein, was man gemeinsam in einer Beziehung erwartet. Auch hier geht es wieder um die Haltung “sich auf Augenhöhe zu begegnen”.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Kommunikation ist frei und offen.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eine direkte und respektvolle Kommunikation. Beispielsweise beim Äußern von Bedürfnissen. Um den heißen Brei herum reden ist nicht ihr Ding. Einfache Worte, klare und direkte Aussagen mit Wertschätzung - das ist gelebt TA.</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Kommen wir zu den Konzepten der Transaktionsanalyse. Sie sind das konkrete Handwerkszeug, mit dem der Transaktionsanalytiker arbeitet:</a:t>
            </a:r>
            <a:endParaRPr kumimoji="0" lang="de-DE" sz="18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Calibri" pitchFamily="34" charset="0"/>
                <a:ea typeface="Times New Roman" pitchFamily="18" charset="0"/>
                <a:cs typeface="Arial" pitchFamily="34" charset="0"/>
              </a:rPr>
              <a:t>Konzepte und Grundüberzeugungen der Transaktionsanalyse</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Jetzt beschreiben wir dir die Grundüberzeugungen, die die Transaktionsanalyse vertritt:</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Menschen sind in Ordnung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sagt aus, dass Menschen als Personen grundsätzlich in Ordnung sind. Das gilt von Geburt an. Es geht dabei um das Bemühen, sich auf Augenhöhe zu begegnen. Zuerst steht der Wert den Menschen als Mensch wahrzunehmen und nicht sein Verhalten.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hat die Fähigkeit zu denken.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selbstbestimmtes Denken und Handeln. Selbstbestimmtes Denken ist kein übernommenes Denken aus dem Pool der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unbewußten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Erinnerungen, sondern überprüftes Denken. Überprüfen kann man aber nur, was ins Bewusstsein vorgedrungen ist. Deshalb ist es wichtig den Einfluss des Unbewussten bewusst zu machen.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Das Modell ist entscheidungsorientiert</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Sich zu entscheiden ist eine Sache die man verbessern und lernen kann. Wir können Entscheidungen treffen, können sie überdenken, und können uns jederzeit neu entscheiden.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 Arbeit stützt sich auf einen Vertrag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Damit ist nicht unbedingt ein schriftlicher Vertrag gemeint. Transaktionsanalyse nutzt Verträge um Klarheit zu erzeugen und um Missverständnisse zu vermeiden. Es kann sich auch um eine einfache Absprache handeln, zum Beispiel sich zu einer bestimmten Uhrzeit an einem bestimmten Ort zu treffen. Es kann aber auch die Absprache sein, was man gemeinsam in einer Beziehung erwartet. Auch hier geht es wieder um die Haltung “sich auf Augenhöhe zu begegnen”.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Kommunikation ist frei und offen.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eine direkte und respektvolle Kommunikation. Beispielsweise beim Äußern von Bedürfnissen. Um den heißen Brei herum reden ist nicht ihr Ding. Einfache Worte, klare und direkte Aussagen mit Wertschätzung - das ist gelebt TA.</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Kommen wir zu den Konzepten der Transaktionsanalyse. Sie sind das konkrete Handwerkszeug, mit dem der Transaktionsanalytiker arbeitet:</a:t>
            </a:r>
            <a:endParaRPr kumimoji="0" lang="de-DE" sz="18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Calibri" pitchFamily="34" charset="0"/>
                <a:ea typeface="Times New Roman" pitchFamily="18" charset="0"/>
                <a:cs typeface="Arial" pitchFamily="34" charset="0"/>
              </a:rPr>
              <a:t>Konzepte und Grundüberzeugungen der Transaktionsanalyse</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Jetzt beschreiben wir dir die Grundüberzeugungen, die die Transaktionsanalyse vertritt:</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Menschen sind in Ordnung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sagt aus, dass Menschen als Personen grundsätzlich in Ordnung sind. Das gilt von Geburt an. Es geht dabei um das Bemühen, sich auf Augenhöhe zu begegnen. Zuerst steht der Wert den Menschen als Mensch wahrzunehmen und nicht sein Verhalten.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hat die Fähigkeit zu denken.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selbstbestimmtes Denken und Handeln. Selbstbestimmtes Denken ist kein übernommenes Denken aus dem Pool der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unbewußten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Erinnerungen, sondern überprüftes Denken. Überprüfen kann man aber nur, was ins Bewusstsein vorgedrungen ist. Deshalb ist es wichtig den Einfluss des Unbewussten bewusst zu machen.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Das Modell ist entscheidungsorientiert</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Sich zu entscheiden ist eine Sache die man verbessern und lernen kann. Wir können Entscheidungen treffen, können sie überdenken, und können uns jederzeit neu entscheiden.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 Arbeit stützt sich auf einen Vertrag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Damit ist nicht unbedingt ein schriftlicher Vertrag gemeint. Transaktionsanalyse nutzt Verträge um Klarheit zu erzeugen und um Missverständnisse zu vermeiden. Es kann sich auch um eine einfache Absprache handeln, zum Beispiel sich zu einer bestimmten Uhrzeit an einem bestimmten Ort zu treffen. Es kann aber auch die Absprache sein, was man gemeinsam in einer Beziehung erwartet. Auch hier geht es wieder um die Haltung “sich auf Augenhöhe zu begegnen”.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Kommunikation ist frei und offen.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eine direkte und respektvolle Kommunikation. Beispielsweise beim Äußern von Bedürfnissen. Um den heißen Brei herum reden ist nicht ihr Ding. Einfache Worte, klare und direkte Aussagen mit Wertschätzung - das ist gelebt TA.</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Kommen wir zu den Konzepten der Transaktionsanalyse. Sie sind das konkrete Handwerkszeug, mit dem der Transaktionsanalytiker arbeitet:</a:t>
            </a:r>
            <a:endParaRPr kumimoji="0" lang="de-DE" sz="18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Calibri" pitchFamily="34" charset="0"/>
                <a:ea typeface="Times New Roman" pitchFamily="18" charset="0"/>
                <a:cs typeface="Arial" pitchFamily="34" charset="0"/>
              </a:rPr>
              <a:t>Konzepte und Grundüberzeugungen der Transaktionsanalyse</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Jetzt beschreiben wir dir die Grundüberzeugungen, die die Transaktionsanalyse vertritt:</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Menschen sind in Ordnung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sagt aus, dass Menschen als Personen grundsätzlich in Ordnung sind. Das gilt von Geburt an. Es geht dabei um das Bemühen, sich auf Augenhöhe zu begegnen. Zuerst steht der Wert den Menschen als Mensch wahrzunehmen und nicht sein Verhalten.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hat die Fähigkeit zu denken.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selbstbestimmtes Denken und Handeln. Selbstbestimmtes Denken ist kein übernommenes Denken aus dem Pool der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unbewußten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Erinnerungen, sondern überprüftes Denken. Überprüfen kann man aber nur, was ins Bewusstsein vorgedrungen ist. Deshalb ist es wichtig den Einfluss des Unbewussten bewusst zu machen.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Das Modell ist entscheidungsorientiert</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Sich zu entscheiden ist eine Sache die man verbessern und lernen kann. Wir können Entscheidungen treffen, können sie überdenken, und können uns jederzeit neu entscheiden.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 Arbeit stützt sich auf einen Vertrag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Damit ist nicht unbedingt ein schriftlicher Vertrag gemeint. Transaktionsanalyse nutzt Verträge um Klarheit zu erzeugen und um Missverständnisse zu vermeiden. Es kann sich auch um eine einfache Absprache handeln, zum Beispiel sich zu einer bestimmten Uhrzeit an einem bestimmten Ort zu treffen. Es kann aber auch die Absprache sein, was man gemeinsam in einer Beziehung erwartet. Auch hier geht es wieder um die Haltung “sich auf Augenhöhe zu begegnen”.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Kommunikation ist frei und offen.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eine direkte und respektvolle Kommunikation. Beispielsweise beim Äußern von Bedürfnissen. Um den heißen Brei herum reden ist nicht ihr Ding. Einfache Worte, klare und direkte Aussagen mit Wertschätzung - das ist gelebt TA.</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Kommen wir zu den Konzepten der Transaktionsanalyse. Sie sind das konkrete Handwerkszeug, mit dem der Transaktionsanalytiker arbeitet:</a:t>
            </a:r>
            <a:endParaRPr kumimoji="0" lang="de-DE" sz="18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Calibri" pitchFamily="34" charset="0"/>
                <a:ea typeface="Times New Roman" pitchFamily="18" charset="0"/>
                <a:cs typeface="Arial" pitchFamily="34" charset="0"/>
              </a:rPr>
              <a:t>Konzepte und Grundüberzeugungen der Transaktionsanalyse</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Jetzt beschreiben wir dir die Grundüberzeugungen, die die Transaktionsanalyse vertritt:</a:t>
            </a: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Menschen sind in Ordnung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sagt aus, dass Menschen als Personen grundsätzlich in Ordnung sind. Das gilt von Geburt an. Es geht dabei um das Bemühen, sich auf Augenhöhe zu begegnen. Zuerst steht der Wert den Menschen als Mensch wahrzunehmen und nicht sein Verhalten.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hat die Fähigkeit zu denken.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selbstbestimmtes Denken und Handeln. Selbstbestimmtes Denken ist kein übernommenes Denken aus dem Pool der </a:t>
            </a:r>
            <a:r>
              <a:rPr kumimoji="0" lang="de-DE" sz="1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unbewußten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Erinnerungen, sondern überprüftes Denken. Überprüfen kann man aber nur, was ins Bewusstsein vorgedrungen ist. Deshalb ist es wichtig den Einfluss des Unbewussten bewusst zu machen.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Das Modell ist entscheidungsorientiert</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Sich zu entscheiden ist eine Sache die man verbessern und lernen kann. Wir können Entscheidungen treffen, können sie überdenken, und können uns jederzeit neu entscheiden.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Jede Arbeit stützt sich auf einen Vertrag</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Damit ist nicht unbedingt ein schriftlicher Vertrag gemeint. Transaktionsanalyse nutzt Verträge um Klarheit zu erzeugen und um Missverständnisse zu vermeiden. Es kann sich auch um eine einfache Absprache handeln, zum Beispiel sich zu einer bestimmten Uhrzeit an einem bestimmten Ort zu treffen. Es kann aber auch die Absprache sein, was man gemeinsam in einer Beziehung erwartet. Auch hier geht es wieder um die Haltung “sich auf Augenhöhe zu begegnen”.</a:t>
            </a:r>
            <a:endParaRPr kumimoji="0" lang="de-DE" sz="11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1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Kommunikation ist frei und offen.</a:t>
            </a:r>
            <a:r>
              <a:rPr kumimoji="0" lang="de-DE" sz="1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eine direkte und respektvolle Kommunikation. Beispielsweise beim Äußern von Bedürfnissen. Um den heißen Brei herum reden ist nicht ihr Ding. Einfache Worte, klare und direkte Aussagen mit Wertschätzung - das ist gelebt TA.</a:t>
            </a:r>
            <a:endParaRPr kumimoji="0" lang="de-DE" sz="600" b="0" i="0" u="none" strike="noStrike" cap="none" normalizeH="0" baseline="0" dirty="0">
              <a:ln>
                <a:noFill/>
              </a:ln>
              <a:solidFill>
                <a:schemeClr val="tx1"/>
              </a:solidFill>
              <a:effectLst/>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2786D18-5256-4BCD-A606-C87279C3B85E}"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Man muss Strukturen</a:t>
            </a:r>
            <a:r>
              <a:rPr lang="de-DE" baseline="0" dirty="0"/>
              <a:t> kennen, um etwas zu analysieren zu erkennen.</a:t>
            </a:r>
            <a:endParaRPr lang="de-DE" dirty="0"/>
          </a:p>
        </p:txBody>
      </p:sp>
      <p:sp>
        <p:nvSpPr>
          <p:cNvPr id="4" name="Foliennummernplatzhalter 3"/>
          <p:cNvSpPr>
            <a:spLocks noGrp="1"/>
          </p:cNvSpPr>
          <p:nvPr>
            <p:ph type="sldNum" sz="quarter" idx="10"/>
          </p:nvPr>
        </p:nvSpPr>
        <p:spPr/>
        <p:txBody>
          <a:bodyPr/>
          <a:lstStyle/>
          <a:p>
            <a:fld id="{FD19F2C9-5226-411F-B03C-50013C82A006}" type="slidenum">
              <a:rPr lang="de-DE" smtClean="0"/>
              <a:pPr/>
              <a:t>10</a:t>
            </a:fld>
            <a:endParaRPr lang="de-DE"/>
          </a:p>
        </p:txBody>
      </p:sp>
    </p:spTree>
    <p:extLst>
      <p:ext uri="{BB962C8B-B14F-4D97-AF65-F5344CB8AC3E}">
        <p14:creationId xmlns:p14="http://schemas.microsoft.com/office/powerpoint/2010/main" val="83865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sz="1200" kern="1200" dirty="0">
                <a:solidFill>
                  <a:schemeClr val="tx1"/>
                </a:solidFill>
                <a:latin typeface="+mn-lt"/>
                <a:ea typeface="+mn-ea"/>
                <a:cs typeface="+mn-cs"/>
              </a:rPr>
              <a:t>Persönlichkeitsanalyse</a:t>
            </a:r>
          </a:p>
          <a:p>
            <a:r>
              <a:rPr lang="de-DE" sz="1200" kern="1200" dirty="0">
                <a:solidFill>
                  <a:schemeClr val="tx1"/>
                </a:solidFill>
                <a:latin typeface="+mn-lt"/>
                <a:ea typeface="+mn-ea"/>
                <a:cs typeface="+mn-cs"/>
              </a:rPr>
              <a:t>Die Theorie der Transaktionsanalyse geht davon aus, dass das Denken, Fühlen und Verhalten von verschiedenen Wesensmerkmalen unserer Person bestimmt werden, die wir als Kind-Ich, Eltern-Ich und Erwachsenen- Ich bezeichnen. Diese Ich-Zustände treten bei einer inneren Auseinandersetzung oder Entscheidung auf, und auch nach </a:t>
            </a:r>
            <a:r>
              <a:rPr lang="de-DE" sz="1200" kern="1200" dirty="0" err="1">
                <a:solidFill>
                  <a:schemeClr val="tx1"/>
                </a:solidFill>
                <a:latin typeface="+mn-lt"/>
                <a:ea typeface="+mn-ea"/>
                <a:cs typeface="+mn-cs"/>
              </a:rPr>
              <a:t>aussen</a:t>
            </a:r>
            <a:r>
              <a:rPr lang="de-DE" sz="1200" kern="1200" dirty="0">
                <a:solidFill>
                  <a:schemeClr val="tx1"/>
                </a:solidFill>
                <a:latin typeface="+mn-lt"/>
                <a:ea typeface="+mn-ea"/>
                <a:cs typeface="+mn-cs"/>
              </a:rPr>
              <a:t> hin, im Kontakt mit anderen Menschen (Analyse der Ich-Zustände). Die Transaktionsanalyse betont die Bedeutung des meist unbewussten Lebensplans (Skript), dem in der Kindheit entwickelten Selbst- und Weltbild, nach welchem jede Person ihre Erfahrungen auslegt und ihr Leben gestaltet (Skriptanalyse).</a:t>
            </a:r>
          </a:p>
          <a:p>
            <a:endParaRPr lang="de-DE" dirty="0"/>
          </a:p>
          <a:p>
            <a:r>
              <a:rPr lang="de-DE" sz="1200" kern="1200" dirty="0">
                <a:solidFill>
                  <a:schemeClr val="tx1"/>
                </a:solidFill>
                <a:latin typeface="+mn-lt"/>
                <a:ea typeface="+mn-ea"/>
                <a:cs typeface="+mn-cs"/>
              </a:rPr>
              <a:t>Beziehungs- und Kommunikationsanalyse</a:t>
            </a:r>
          </a:p>
          <a:p>
            <a:r>
              <a:rPr lang="de-DE" sz="1200" kern="1200" dirty="0">
                <a:solidFill>
                  <a:schemeClr val="tx1"/>
                </a:solidFill>
                <a:latin typeface="+mn-lt"/>
                <a:ea typeface="+mn-ea"/>
                <a:cs typeface="+mn-cs"/>
              </a:rPr>
              <a:t>Die individuelle Entwicklung der Persönlichkeit wird in ihrer Bezogenheit auf Familie, Partnerinnen und Partner, soziale Gruppen und berufliche und gesellschaftliche Zusammenhänge gesehen. Wenn zwei oder mehr Personen miteinander in Beziehung treten, ergeben sich je nach den beteiligten (aktivierten) Ich-Zuständen charakteristische Kommunikationsformen bzw. Transaktionen. Diese Besonderheiten menschlicher Kommunikation können Aufschluss geben über das Wesen oder die Störungen sozialer Beziehungen (Analyse von Transaktionen).</a:t>
            </a:r>
          </a:p>
          <a:p>
            <a:r>
              <a:rPr lang="de-DE" sz="1200" kern="1200" dirty="0">
                <a:solidFill>
                  <a:schemeClr val="tx1"/>
                </a:solidFill>
                <a:latin typeface="+mn-lt"/>
                <a:ea typeface="+mn-ea"/>
                <a:cs typeface="+mn-cs"/>
              </a:rPr>
              <a:t>Bestimmte beziehungsstörende oder gar destruktive Kommunikationsmuster, die sich in ähnlichem Ablauf stets wiederholen, werden als psychologische Spiele bezeichnet. Die Transaktionsanalyse eignet sich zur Aufdeckung unbewusster Motive und Ziele solcher Spiele und weist Wege zu offenen und befriedigenden Beziehungsformen (Spielanalyse).</a:t>
            </a:r>
          </a:p>
          <a:p>
            <a:endParaRPr lang="de-DE" dirty="0"/>
          </a:p>
          <a:p>
            <a:r>
              <a:rPr lang="de-DE" sz="1200" kern="1200" dirty="0">
                <a:solidFill>
                  <a:schemeClr val="tx1"/>
                </a:solidFill>
                <a:latin typeface="+mn-lt"/>
                <a:ea typeface="+mn-ea"/>
                <a:cs typeface="+mn-cs"/>
              </a:rPr>
              <a:t>Gruppenanalyse</a:t>
            </a:r>
          </a:p>
          <a:p>
            <a:r>
              <a:rPr lang="de-DE" sz="1200" kern="1200" dirty="0">
                <a:solidFill>
                  <a:schemeClr val="tx1"/>
                </a:solidFill>
                <a:latin typeface="+mn-lt"/>
                <a:ea typeface="+mn-ea"/>
                <a:cs typeface="+mn-cs"/>
              </a:rPr>
              <a:t>Die Transaktionsanalyse ermöglicht durch ihre Kommunikationskonzepte die Analyse des Verhaltens von Individuen in sozialen Zusammenhängen oder Organisationen. Gruppenmitglieder sind immer bereits durch frühere Gruppenerfahrungen geprägt und beeinflusst. Es kann nützlich sein, diese Tatsache im Hinblick auf den aktuellen Gruppenprozess zu verstehen. Viel Beachtung wird der Entwicklung der Beziehungsmuster der Gruppenmitglieder untereinander und ihren Erwartungen an die Gruppe geschenkt. Die Teilnehmerinnen und Teilnehmer verbessern ihre soziale Kompetenz durch die Gruppenanalyse.</a:t>
            </a:r>
          </a:p>
          <a:p>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Analyse</a:t>
            </a:r>
            <a:r>
              <a:rPr lang="de-DE" sz="1200" kern="1200" baseline="0" dirty="0">
                <a:solidFill>
                  <a:schemeClr val="tx1"/>
                </a:solidFill>
                <a:latin typeface="+mn-lt"/>
                <a:ea typeface="+mn-ea"/>
                <a:cs typeface="+mn-cs"/>
              </a:rPr>
              <a:t> und Steuerung von sozialen System</a:t>
            </a:r>
          </a:p>
          <a:p>
            <a:r>
              <a:rPr lang="de-DE" sz="1200" kern="1200" baseline="0" dirty="0">
                <a:solidFill>
                  <a:schemeClr val="tx1"/>
                </a:solidFill>
                <a:latin typeface="+mn-lt"/>
                <a:ea typeface="+mn-ea"/>
                <a:cs typeface="+mn-cs"/>
              </a:rPr>
              <a:t>An anderer Stelle erklärt.</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FD19F2C9-5226-411F-B03C-50013C82A006}" type="slidenum">
              <a:rPr lang="de-DE" smtClean="0"/>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F7CD9487-34E7-4F33-B55B-2DBC94705670}" type="datetimeFigureOut">
              <a:rPr lang="de-DE" smtClean="0"/>
              <a:pPr/>
              <a:t>28.07.2019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5D788DB-3FB0-403A-B648-644BE4E60E15}"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D9487-34E7-4F33-B55B-2DBC94705670}" type="datetimeFigureOut">
              <a:rPr lang="de-DE" smtClean="0"/>
              <a:pPr/>
              <a:t>28.07.2019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88DB-3FB0-403A-B648-644BE4E60E15}"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15416"/>
            <a:ext cx="7772400" cy="1470025"/>
          </a:xfrm>
        </p:spPr>
        <p:txBody>
          <a:bodyPr/>
          <a:lstStyle/>
          <a:p>
            <a:r>
              <a:rPr lang="de-DE" dirty="0"/>
              <a:t>Transaktionsanalyse</a:t>
            </a:r>
          </a:p>
        </p:txBody>
      </p:sp>
      <p:sp>
        <p:nvSpPr>
          <p:cNvPr id="3" name="Untertitel 2"/>
          <p:cNvSpPr>
            <a:spLocks noGrp="1"/>
          </p:cNvSpPr>
          <p:nvPr>
            <p:ph type="subTitle" idx="1"/>
          </p:nvPr>
        </p:nvSpPr>
        <p:spPr>
          <a:xfrm>
            <a:off x="539552" y="908720"/>
            <a:ext cx="7920880" cy="1752600"/>
          </a:xfrm>
        </p:spPr>
        <p:txBody>
          <a:bodyPr/>
          <a:lstStyle/>
          <a:p>
            <a:r>
              <a:rPr lang="de-DE" dirty="0">
                <a:solidFill>
                  <a:schemeClr val="tx1"/>
                </a:solidFill>
              </a:rPr>
              <a:t>nach Eric </a:t>
            </a:r>
            <a:r>
              <a:rPr lang="de-DE" dirty="0" err="1">
                <a:solidFill>
                  <a:schemeClr val="tx1"/>
                </a:solidFill>
              </a:rPr>
              <a:t>Berne</a:t>
            </a:r>
            <a:endParaRPr lang="de-DE" dirty="0"/>
          </a:p>
        </p:txBody>
      </p:sp>
      <p:sp>
        <p:nvSpPr>
          <p:cNvPr id="4" name="Untertitel 2"/>
          <p:cNvSpPr txBox="1">
            <a:spLocks/>
          </p:cNvSpPr>
          <p:nvPr/>
        </p:nvSpPr>
        <p:spPr>
          <a:xfrm>
            <a:off x="683568" y="5517232"/>
            <a:ext cx="7920880" cy="113191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0" i="0" u="none" strike="noStrike" kern="1200" cap="none" spc="0" normalizeH="0" baseline="0" noProof="0" dirty="0">
                <a:ln>
                  <a:noFill/>
                </a:ln>
                <a:solidFill>
                  <a:schemeClr val="tx1"/>
                </a:solidFill>
                <a:effectLst/>
                <a:uLnTx/>
                <a:uFillTx/>
                <a:latin typeface="+mn-lt"/>
                <a:ea typeface="+mn-ea"/>
                <a:cs typeface="+mn-cs"/>
              </a:rPr>
              <a:t>Erarbeitet: Alf Oskar Müller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Bildergebnis für Eric Berne"/>
          <p:cNvPicPr>
            <a:picLocks noChangeAspect="1" noChangeArrowheads="1"/>
          </p:cNvPicPr>
          <p:nvPr/>
        </p:nvPicPr>
        <p:blipFill>
          <a:blip r:embed="rId2" cstate="print"/>
          <a:srcRect/>
          <a:stretch>
            <a:fillRect/>
          </a:stretch>
        </p:blipFill>
        <p:spPr bwMode="auto">
          <a:xfrm>
            <a:off x="1259632" y="1556792"/>
            <a:ext cx="6381298" cy="3960440"/>
          </a:xfrm>
          <a:prstGeom prst="rect">
            <a:avLst/>
          </a:prstGeom>
          <a:noFill/>
        </p:spPr>
      </p:pic>
      <p:sp>
        <p:nvSpPr>
          <p:cNvPr id="6" name="Rechteck 5"/>
          <p:cNvSpPr/>
          <p:nvPr/>
        </p:nvSpPr>
        <p:spPr>
          <a:xfrm>
            <a:off x="0" y="6597932"/>
            <a:ext cx="8820472" cy="215444"/>
          </a:xfrm>
          <a:prstGeom prst="rect">
            <a:avLst/>
          </a:prstGeom>
        </p:spPr>
        <p:txBody>
          <a:bodyPr wrap="square">
            <a:spAutoFit/>
          </a:bodyPr>
          <a:lstStyle/>
          <a:p>
            <a:r>
              <a:rPr lang="de-DE" sz="800" dirty="0"/>
              <a:t>http://www.grownow.me/assets/images/methods/banner/original/Eric_Berne.jpg?1448288462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p:cNvPicPr>
            <a:picLocks noChangeAspect="1" noChangeArrowheads="1"/>
          </p:cNvPicPr>
          <p:nvPr/>
        </p:nvPicPr>
        <p:blipFill>
          <a:blip r:embed="rId3" cstate="print"/>
          <a:srcRect/>
          <a:stretch>
            <a:fillRect/>
          </a:stretch>
        </p:blipFill>
        <p:spPr bwMode="auto">
          <a:xfrm>
            <a:off x="323528" y="0"/>
            <a:ext cx="8486775" cy="6858000"/>
          </a:xfrm>
          <a:prstGeom prst="rect">
            <a:avLst/>
          </a:prstGeom>
          <a:noFill/>
          <a:ln w="9525">
            <a:noFill/>
            <a:miter lim="800000"/>
            <a:headEnd/>
            <a:tailEnd/>
          </a:ln>
        </p:spPr>
      </p:pic>
      <p:sp>
        <p:nvSpPr>
          <p:cNvPr id="6" name="Rechteck 5"/>
          <p:cNvSpPr/>
          <p:nvPr/>
        </p:nvSpPr>
        <p:spPr>
          <a:xfrm>
            <a:off x="0" y="6669940"/>
            <a:ext cx="8100392" cy="215444"/>
          </a:xfrm>
          <a:prstGeom prst="rect">
            <a:avLst/>
          </a:prstGeom>
        </p:spPr>
        <p:txBody>
          <a:bodyPr wrap="square">
            <a:spAutoFit/>
          </a:bodyPr>
          <a:lstStyle/>
          <a:p>
            <a:r>
              <a:rPr lang="de-DE" sz="800" dirty="0"/>
              <a:t>https://image.jimcdn.com/app/cms/image/transf/dimension=1920x400:format=jpg/path/sff1a5b4b9917637f/image/ifd8af1e6783e7de8/version/1472542598/image.jpg</a:t>
            </a:r>
          </a:p>
        </p:txBody>
      </p:sp>
    </p:spTree>
    <p:extLst>
      <p:ext uri="{BB962C8B-B14F-4D97-AF65-F5344CB8AC3E}">
        <p14:creationId xmlns:p14="http://schemas.microsoft.com/office/powerpoint/2010/main" val="37324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4"/>
          <p:cNvSpPr/>
          <p:nvPr/>
        </p:nvSpPr>
        <p:spPr>
          <a:xfrm>
            <a:off x="395536" y="5445224"/>
            <a:ext cx="2592288"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395536" y="4221088"/>
            <a:ext cx="2592288"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Rectangle 1"/>
          <p:cNvSpPr>
            <a:spLocks noChangeArrowheads="1"/>
          </p:cNvSpPr>
          <p:nvPr/>
        </p:nvSpPr>
        <p:spPr bwMode="auto">
          <a:xfrm>
            <a:off x="107505" y="476672"/>
            <a:ext cx="8928992"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Durch die TA kann man Rückschlüsse</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ziehen auf:</a:t>
            </a: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andere</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dich selbst</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das menschliche Miteinander</a:t>
            </a: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6" name="Titel 1"/>
          <p:cNvSpPr>
            <a:spLocks noGrp="1"/>
          </p:cNvSpPr>
          <p:nvPr>
            <p:ph type="title"/>
          </p:nvPr>
        </p:nvSpPr>
        <p:spPr>
          <a:xfrm>
            <a:off x="457200" y="-306288"/>
            <a:ext cx="8229600" cy="1143000"/>
          </a:xfrm>
        </p:spPr>
        <p:txBody>
          <a:bodyPr/>
          <a:lstStyle/>
          <a:p>
            <a:r>
              <a:rPr lang="de-CH" dirty="0"/>
              <a:t>3. Die Analyse</a:t>
            </a:r>
            <a:endParaRPr lang="de-DE" dirty="0"/>
          </a:p>
        </p:txBody>
      </p:sp>
      <p:graphicFrame>
        <p:nvGraphicFramePr>
          <p:cNvPr id="7" name="Tabelle 6"/>
          <p:cNvGraphicFramePr>
            <a:graphicFrameLocks noGrp="1"/>
          </p:cNvGraphicFramePr>
          <p:nvPr/>
        </p:nvGraphicFramePr>
        <p:xfrm>
          <a:off x="323528" y="1988840"/>
          <a:ext cx="8352928" cy="4518812"/>
        </p:xfrm>
        <a:graphic>
          <a:graphicData uri="http://schemas.openxmlformats.org/drawingml/2006/table">
            <a:tbl>
              <a:tblPr/>
              <a:tblGrid>
                <a:gridCol w="2736304">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482334">
                <a:tc>
                  <a:txBody>
                    <a:bodyPr/>
                    <a:lstStyle/>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2200" dirty="0">
                          <a:solidFill>
                            <a:srgbClr val="000000"/>
                          </a:solidFill>
                          <a:latin typeface="Times New Roman"/>
                          <a:ea typeface="Calibri"/>
                          <a:cs typeface="Arial"/>
                        </a:rPr>
                        <a:t>Persönlichkeits-Analyse</a:t>
                      </a:r>
                      <a:endParaRPr lang="de-DE" sz="2200" dirty="0">
                        <a:latin typeface="Calibri"/>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8372">
                <a:tc>
                  <a:txBody>
                    <a:bodyPr/>
                    <a:lstStyle/>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2200" dirty="0">
                          <a:solidFill>
                            <a:srgbClr val="000000"/>
                          </a:solidFill>
                          <a:latin typeface="Times New Roman"/>
                          <a:ea typeface="Calibri"/>
                          <a:cs typeface="Arial"/>
                        </a:rPr>
                        <a:t>Beziehungs-Analyse</a:t>
                      </a:r>
                      <a:endParaRPr lang="de-DE" sz="2200" dirty="0">
                        <a:latin typeface="Calibri"/>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8396">
                <a:tc>
                  <a:txBody>
                    <a:bodyPr/>
                    <a:lstStyle/>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2200" dirty="0">
                          <a:solidFill>
                            <a:srgbClr val="000000"/>
                          </a:solidFill>
                          <a:latin typeface="Times New Roman"/>
                          <a:ea typeface="Calibri"/>
                          <a:cs typeface="Arial"/>
                        </a:rPr>
                        <a:t>Gruppen-Analyse</a:t>
                      </a:r>
                      <a:endParaRPr lang="de-DE" sz="2200" dirty="0">
                        <a:latin typeface="Calibri"/>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3147">
                <a:tc>
                  <a:txBody>
                    <a:bodyPr/>
                    <a:lstStyle/>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p>
                      <a:pPr algn="l">
                        <a:spcAft>
                          <a:spcPts val="0"/>
                        </a:spcAft>
                      </a:pPr>
                      <a:endParaRPr lang="de-DE" sz="1100" dirty="0">
                        <a:latin typeface="Times New Roman"/>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2200" dirty="0">
                          <a:solidFill>
                            <a:srgbClr val="000000"/>
                          </a:solidFill>
                          <a:latin typeface="Times New Roman"/>
                          <a:ea typeface="Calibri"/>
                          <a:cs typeface="Arial"/>
                        </a:rPr>
                        <a:t>Analyse und Steuerung von sozialen Systemen</a:t>
                      </a:r>
                      <a:endParaRPr lang="de-DE" sz="2200" dirty="0">
                        <a:latin typeface="Calibri"/>
                        <a:ea typeface="Calibri"/>
                        <a:cs typeface="Arial"/>
                      </a:endParaRPr>
                    </a:p>
                  </a:txBody>
                  <a:tcPr marL="23245" marR="23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1684" name="Picture 4"/>
          <p:cNvPicPr>
            <a:picLocks noChangeAspect="1" noChangeArrowheads="1"/>
          </p:cNvPicPr>
          <p:nvPr/>
        </p:nvPicPr>
        <p:blipFill>
          <a:blip r:embed="rId3" cstate="print"/>
          <a:srcRect/>
          <a:stretch>
            <a:fillRect/>
          </a:stretch>
        </p:blipFill>
        <p:spPr bwMode="auto">
          <a:xfrm>
            <a:off x="1547664" y="2132856"/>
            <a:ext cx="344641" cy="978223"/>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899592" y="3212976"/>
            <a:ext cx="329766" cy="936000"/>
          </a:xfrm>
          <a:prstGeom prst="rect">
            <a:avLst/>
          </a:prstGeom>
          <a:noFill/>
          <a:ln w="9525">
            <a:noFill/>
            <a:miter lim="800000"/>
            <a:headEnd/>
            <a:tailEnd/>
          </a:ln>
        </p:spPr>
      </p:pic>
      <p:pic>
        <p:nvPicPr>
          <p:cNvPr id="71686" name="Picture 6"/>
          <p:cNvPicPr>
            <a:picLocks noChangeAspect="1" noChangeArrowheads="1"/>
          </p:cNvPicPr>
          <p:nvPr/>
        </p:nvPicPr>
        <p:blipFill>
          <a:blip r:embed="rId5" cstate="print"/>
          <a:srcRect/>
          <a:stretch>
            <a:fillRect/>
          </a:stretch>
        </p:blipFill>
        <p:spPr bwMode="auto">
          <a:xfrm>
            <a:off x="2123728" y="3212976"/>
            <a:ext cx="350735" cy="900000"/>
          </a:xfrm>
          <a:prstGeom prst="rect">
            <a:avLst/>
          </a:prstGeom>
          <a:noFill/>
          <a:ln w="9525">
            <a:noFill/>
            <a:miter lim="800000"/>
            <a:headEnd/>
            <a:tailEnd/>
          </a:ln>
        </p:spPr>
      </p:pic>
      <p:pic>
        <p:nvPicPr>
          <p:cNvPr id="16" name="Picture 4"/>
          <p:cNvPicPr>
            <a:picLocks noChangeAspect="1" noChangeArrowheads="1"/>
          </p:cNvPicPr>
          <p:nvPr/>
        </p:nvPicPr>
        <p:blipFill>
          <a:blip r:embed="rId3" cstate="print"/>
          <a:srcRect/>
          <a:stretch>
            <a:fillRect/>
          </a:stretch>
        </p:blipFill>
        <p:spPr bwMode="auto">
          <a:xfrm>
            <a:off x="1851095" y="4178969"/>
            <a:ext cx="344641" cy="978223"/>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srcRect/>
          <a:stretch>
            <a:fillRect/>
          </a:stretch>
        </p:blipFill>
        <p:spPr bwMode="auto">
          <a:xfrm>
            <a:off x="1145890" y="4221088"/>
            <a:ext cx="329766" cy="936000"/>
          </a:xfrm>
          <a:prstGeom prst="rect">
            <a:avLst/>
          </a:prstGeom>
          <a:noFill/>
          <a:ln w="9525">
            <a:noFill/>
            <a:miter lim="800000"/>
            <a:headEnd/>
            <a:tailEnd/>
          </a:ln>
        </p:spPr>
      </p:pic>
      <p:pic>
        <p:nvPicPr>
          <p:cNvPr id="18" name="Picture 6"/>
          <p:cNvPicPr>
            <a:picLocks noChangeAspect="1" noChangeArrowheads="1"/>
          </p:cNvPicPr>
          <p:nvPr/>
        </p:nvPicPr>
        <p:blipFill>
          <a:blip r:embed="rId5" cstate="print"/>
          <a:srcRect/>
          <a:stretch>
            <a:fillRect/>
          </a:stretch>
        </p:blipFill>
        <p:spPr bwMode="auto">
          <a:xfrm>
            <a:off x="2637089" y="4221088"/>
            <a:ext cx="350735" cy="900000"/>
          </a:xfrm>
          <a:prstGeom prst="rect">
            <a:avLst/>
          </a:prstGeom>
          <a:noFill/>
          <a:ln w="9525">
            <a:noFill/>
            <a:miter lim="800000"/>
            <a:headEnd/>
            <a:tailEnd/>
          </a:ln>
        </p:spPr>
      </p:pic>
      <p:pic>
        <p:nvPicPr>
          <p:cNvPr id="19" name="Picture 6"/>
          <p:cNvPicPr>
            <a:picLocks noChangeAspect="1" noChangeArrowheads="1"/>
          </p:cNvPicPr>
          <p:nvPr/>
        </p:nvPicPr>
        <p:blipFill>
          <a:blip r:embed="rId5" cstate="print"/>
          <a:srcRect/>
          <a:stretch>
            <a:fillRect/>
          </a:stretch>
        </p:blipFill>
        <p:spPr bwMode="auto">
          <a:xfrm>
            <a:off x="395536" y="4221088"/>
            <a:ext cx="350735" cy="900000"/>
          </a:xfrm>
          <a:prstGeom prst="rect">
            <a:avLst/>
          </a:prstGeom>
          <a:noFill/>
          <a:ln w="9525">
            <a:noFill/>
            <a:miter lim="800000"/>
            <a:headEnd/>
            <a:tailEnd/>
          </a:ln>
        </p:spPr>
      </p:pic>
      <p:sp>
        <p:nvSpPr>
          <p:cNvPr id="20" name="Pfeil nach links und rechts 19"/>
          <p:cNvSpPr/>
          <p:nvPr/>
        </p:nvSpPr>
        <p:spPr>
          <a:xfrm>
            <a:off x="1403648" y="3645024"/>
            <a:ext cx="648072" cy="7200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links und rechts 20"/>
          <p:cNvSpPr/>
          <p:nvPr/>
        </p:nvSpPr>
        <p:spPr>
          <a:xfrm>
            <a:off x="791616" y="4653136"/>
            <a:ext cx="324000" cy="7200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links und rechts 21"/>
          <p:cNvSpPr/>
          <p:nvPr/>
        </p:nvSpPr>
        <p:spPr>
          <a:xfrm>
            <a:off x="1511696" y="4653136"/>
            <a:ext cx="324000" cy="7200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links und rechts 22"/>
          <p:cNvSpPr/>
          <p:nvPr/>
        </p:nvSpPr>
        <p:spPr>
          <a:xfrm>
            <a:off x="2231776" y="4653136"/>
            <a:ext cx="324000" cy="7200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Picture 4"/>
          <p:cNvPicPr>
            <a:picLocks noChangeAspect="1" noChangeArrowheads="1"/>
          </p:cNvPicPr>
          <p:nvPr/>
        </p:nvPicPr>
        <p:blipFill>
          <a:blip r:embed="rId4" cstate="print"/>
          <a:srcRect/>
          <a:stretch>
            <a:fillRect/>
          </a:stretch>
        </p:blipFill>
        <p:spPr bwMode="auto">
          <a:xfrm>
            <a:off x="539552" y="5229304"/>
            <a:ext cx="329766" cy="936000"/>
          </a:xfrm>
          <a:prstGeom prst="rect">
            <a:avLst/>
          </a:prstGeom>
          <a:noFill/>
          <a:ln w="9525">
            <a:noFill/>
            <a:miter lim="800000"/>
            <a:headEnd/>
            <a:tailEnd/>
          </a:ln>
        </p:spPr>
      </p:pic>
      <p:pic>
        <p:nvPicPr>
          <p:cNvPr id="27" name="Picture 6"/>
          <p:cNvPicPr>
            <a:picLocks noChangeAspect="1" noChangeArrowheads="1"/>
          </p:cNvPicPr>
          <p:nvPr/>
        </p:nvPicPr>
        <p:blipFill>
          <a:blip r:embed="rId5" cstate="print"/>
          <a:srcRect/>
          <a:stretch>
            <a:fillRect/>
          </a:stretch>
        </p:blipFill>
        <p:spPr bwMode="auto">
          <a:xfrm>
            <a:off x="899592" y="5229304"/>
            <a:ext cx="350735" cy="900000"/>
          </a:xfrm>
          <a:prstGeom prst="rect">
            <a:avLst/>
          </a:prstGeom>
          <a:noFill/>
          <a:ln w="9525">
            <a:noFill/>
            <a:miter lim="800000"/>
            <a:headEnd/>
            <a:tailEnd/>
          </a:ln>
        </p:spPr>
      </p:pic>
      <p:pic>
        <p:nvPicPr>
          <p:cNvPr id="29" name="Picture 6"/>
          <p:cNvPicPr>
            <a:picLocks noChangeAspect="1" noChangeArrowheads="1"/>
          </p:cNvPicPr>
          <p:nvPr/>
        </p:nvPicPr>
        <p:blipFill>
          <a:blip r:embed="rId5" cstate="print"/>
          <a:srcRect/>
          <a:stretch>
            <a:fillRect/>
          </a:stretch>
        </p:blipFill>
        <p:spPr bwMode="auto">
          <a:xfrm>
            <a:off x="2709097" y="5517232"/>
            <a:ext cx="350735" cy="900000"/>
          </a:xfrm>
          <a:prstGeom prst="rect">
            <a:avLst/>
          </a:prstGeom>
          <a:noFill/>
          <a:ln w="9525">
            <a:noFill/>
            <a:miter lim="800000"/>
            <a:headEnd/>
            <a:tailEnd/>
          </a:ln>
        </p:spPr>
      </p:pic>
      <p:pic>
        <p:nvPicPr>
          <p:cNvPr id="30" name="Picture 4"/>
          <p:cNvPicPr>
            <a:picLocks noChangeAspect="1" noChangeArrowheads="1"/>
          </p:cNvPicPr>
          <p:nvPr/>
        </p:nvPicPr>
        <p:blipFill>
          <a:blip r:embed="rId4" cstate="print"/>
          <a:srcRect/>
          <a:stretch>
            <a:fillRect/>
          </a:stretch>
        </p:blipFill>
        <p:spPr bwMode="auto">
          <a:xfrm>
            <a:off x="1577938" y="5517232"/>
            <a:ext cx="329766" cy="936000"/>
          </a:xfrm>
          <a:prstGeom prst="rect">
            <a:avLst/>
          </a:prstGeom>
          <a:noFill/>
          <a:ln w="9525">
            <a:noFill/>
            <a:miter lim="800000"/>
            <a:headEnd/>
            <a:tailEnd/>
          </a:ln>
        </p:spPr>
      </p:pic>
      <p:pic>
        <p:nvPicPr>
          <p:cNvPr id="32" name="Picture 6"/>
          <p:cNvPicPr>
            <a:picLocks noChangeAspect="1" noChangeArrowheads="1"/>
          </p:cNvPicPr>
          <p:nvPr/>
        </p:nvPicPr>
        <p:blipFill>
          <a:blip r:embed="rId5" cstate="print"/>
          <a:srcRect/>
          <a:stretch>
            <a:fillRect/>
          </a:stretch>
        </p:blipFill>
        <p:spPr bwMode="auto">
          <a:xfrm>
            <a:off x="1979712" y="5157192"/>
            <a:ext cx="350735" cy="900000"/>
          </a:xfrm>
          <a:prstGeom prst="rect">
            <a:avLst/>
          </a:prstGeom>
          <a:noFill/>
          <a:ln w="9525">
            <a:noFill/>
            <a:miter lim="800000"/>
            <a:headEnd/>
            <a:tailEnd/>
          </a:ln>
        </p:spPr>
      </p:pic>
      <p:pic>
        <p:nvPicPr>
          <p:cNvPr id="28" name="Picture 4"/>
          <p:cNvPicPr>
            <a:picLocks noChangeAspect="1" noChangeArrowheads="1"/>
          </p:cNvPicPr>
          <p:nvPr/>
        </p:nvPicPr>
        <p:blipFill>
          <a:blip r:embed="rId4" cstate="print"/>
          <a:srcRect/>
          <a:stretch>
            <a:fillRect/>
          </a:stretch>
        </p:blipFill>
        <p:spPr bwMode="auto">
          <a:xfrm>
            <a:off x="2370026" y="5517232"/>
            <a:ext cx="329766" cy="93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79512" y="760630"/>
            <a:ext cx="871296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Für viele sehr unterschiedliche Persönlichkeiten, unterschiedliche Lebensbedingungen und Situationen hat die TA ein passendes Konzept. </a:t>
            </a:r>
            <a:r>
              <a:rPr lang="de-DE" sz="2200" dirty="0">
                <a:latin typeface="Calibri" pitchFamily="34" charset="0"/>
                <a:ea typeface="Times New Roman" pitchFamily="18" charset="0"/>
                <a:cs typeface="Arial" pitchFamily="34" charset="0"/>
              </a:rPr>
              <a:t>Auswahlweise – ohne nähere Erklärung an dieser Stelle - sind</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Ich-Zustände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Transaktionen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Passivitätskonzept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Lebensskript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Psychologische Spiele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Maschen und Gefühle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und viele mehr</a:t>
            </a: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5" name="Titel 1"/>
          <p:cNvSpPr>
            <a:spLocks noGrp="1"/>
          </p:cNvSpPr>
          <p:nvPr>
            <p:ph type="title"/>
          </p:nvPr>
        </p:nvSpPr>
        <p:spPr>
          <a:xfrm>
            <a:off x="457200" y="-99392"/>
            <a:ext cx="8229600" cy="1143000"/>
          </a:xfrm>
        </p:spPr>
        <p:txBody>
          <a:bodyPr/>
          <a:lstStyle/>
          <a:p>
            <a:r>
              <a:rPr lang="de-CH" dirty="0"/>
              <a:t>4. Das Konzept</a:t>
            </a: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922650"/>
            <a:ext cx="896448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Ein Beispiel: </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Ein Freund kommt ins Zimmer und fragt: “Wie spät ist es?” </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Man antwortet: “Es ist kurz nach sieben Uhr.” </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Während die Worte gesprochen werden, kommt es noch auf weiteren Ebenen der Wahrnehmung zu einem Austausch.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Körperhaltung,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Mimik,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Gestik,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Stimmmodulation,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Stimmfärbung</a:t>
            </a: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Es wird ein "Hin" und "Her" an Kommunikation ausgetauscht.</a:t>
            </a:r>
            <a:endParaRPr kumimoji="0" lang="de-DE" sz="2200" b="0" i="0" u="none" strike="noStrike" cap="none" normalizeH="0" baseline="0" dirty="0">
              <a:ln>
                <a:noFill/>
              </a:ln>
              <a:solidFill>
                <a:schemeClr val="tx1"/>
              </a:solidFill>
              <a:effectLst/>
              <a:latin typeface="Arial" pitchFamily="34" charset="0"/>
              <a:cs typeface="Arial" pitchFamily="34" charset="0"/>
            </a:endParaRPr>
          </a:p>
        </p:txBody>
      </p:sp>
      <p:sp>
        <p:nvSpPr>
          <p:cNvPr id="6" name="Titel 1"/>
          <p:cNvSpPr>
            <a:spLocks noGrp="1"/>
          </p:cNvSpPr>
          <p:nvPr>
            <p:ph type="title"/>
          </p:nvPr>
        </p:nvSpPr>
        <p:spPr>
          <a:xfrm>
            <a:off x="457200" y="-99392"/>
            <a:ext cx="8229600" cy="1143000"/>
          </a:xfrm>
        </p:spPr>
        <p:txBody>
          <a:bodyPr/>
          <a:lstStyle/>
          <a:p>
            <a:r>
              <a:rPr lang="de-CH" dirty="0"/>
              <a:t>4. Das Konzept</a:t>
            </a:r>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99392"/>
            <a:ext cx="8229600" cy="1143000"/>
          </a:xfrm>
        </p:spPr>
        <p:txBody>
          <a:bodyPr/>
          <a:lstStyle/>
          <a:p>
            <a:r>
              <a:rPr lang="de-CH" dirty="0"/>
              <a:t>5. Die Transaktion</a:t>
            </a:r>
            <a:endParaRPr lang="de-DE" dirty="0"/>
          </a:p>
        </p:txBody>
      </p:sp>
      <p:sp>
        <p:nvSpPr>
          <p:cNvPr id="52225" name="Rectangle 1"/>
          <p:cNvSpPr>
            <a:spLocks noChangeArrowheads="1"/>
          </p:cNvSpPr>
          <p:nvPr/>
        </p:nvSpPr>
        <p:spPr bwMode="auto">
          <a:xfrm>
            <a:off x="144016" y="1294016"/>
            <a:ext cx="889248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Transaktion</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findet statt, wenn Menschen Informationen und Wahrnehmungen austauschen </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Unterschiedliche Interpretation, je nachdem in welchem Zustand die Person(en) ist/sind. </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Oft gibt es einen Unterschied zwischen dem Wortlaut und den Nicht-Sprachlichen Wahrnehmungen. </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Überwiegend die Nicht-Sprachlichen Anteile (</a:t>
            </a:r>
            <a:r>
              <a:rPr kumimoji="0" lang="de-DE" sz="2200" b="0" i="0" u="none" strike="noStrike" cap="none" normalizeH="0" baseline="0" dirty="0" err="1">
                <a:ln>
                  <a:noFill/>
                </a:ln>
                <a:solidFill>
                  <a:schemeClr val="tx1"/>
                </a:solidFill>
                <a:effectLst/>
                <a:latin typeface="Calibri" pitchFamily="34" charset="0"/>
                <a:ea typeface="Times New Roman" pitchFamily="18" charset="0"/>
                <a:cs typeface="Arial" pitchFamily="34" charset="0"/>
              </a:rPr>
              <a:t>psychol</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Wirksamkeit)</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zeigt Wirkung</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Vereinfacht gesagt: "</a:t>
            </a: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Der Ton macht die Musik</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endParaRPr kumimoji="0" lang="de-DE" sz="2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51520" y="1128221"/>
            <a:ext cx="878497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Ein und derselbe Mensch </a:t>
            </a:r>
            <a:r>
              <a:rPr lang="de-DE" sz="2200" dirty="0">
                <a:latin typeface="+mj-lt"/>
                <a:ea typeface="Times New Roman" pitchFamily="18" charset="0"/>
                <a:cs typeface="Arial" pitchFamily="34" charset="0"/>
              </a:rPr>
              <a:t>kann </a:t>
            </a: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sich in den verschiedensten Zuständen befinden kann, </a:t>
            </a: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Vgl. hierzu: </a:t>
            </a:r>
            <a:r>
              <a:rPr kumimoji="0" lang="de-DE" sz="2200" b="0" i="0" u="none" strike="noStrike" cap="none" normalizeH="0" baseline="0" dirty="0" err="1">
                <a:ln>
                  <a:noFill/>
                </a:ln>
                <a:solidFill>
                  <a:schemeClr val="tx1"/>
                </a:solidFill>
                <a:effectLst/>
                <a:latin typeface="+mj-lt"/>
                <a:ea typeface="Times New Roman" pitchFamily="18" charset="0"/>
                <a:cs typeface="Arial" pitchFamily="34" charset="0"/>
              </a:rPr>
              <a:t>Precht</a:t>
            </a: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 Richard David: Werb in ich – und wenn ja, wie viele?</a:t>
            </a:r>
            <a:endParaRPr kumimoji="0" lang="de-DE" sz="22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Wir kennen diese Zustandsveränderungen von uns selbst und bei anderen: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“Warum bist du auf einmal so gereizt?”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“Ich mache mir Sorgen um unseren Kleinen”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“Ich bin zur Zeit total motiviert was Neues anzufangen”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baseline="0" dirty="0">
                <a:ln>
                  <a:noFill/>
                </a:ln>
                <a:solidFill>
                  <a:schemeClr val="tx1"/>
                </a:solidFill>
                <a:effectLst/>
                <a:latin typeface="+mj-lt"/>
                <a:ea typeface="Times New Roman" pitchFamily="18" charset="0"/>
                <a:cs typeface="Arial" pitchFamily="34" charset="0"/>
              </a:rPr>
              <a:t>“Ich bin so wütend”</a:t>
            </a:r>
            <a:endParaRPr kumimoji="0" lang="de-DE" sz="22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5" name="Titel 1"/>
          <p:cNvSpPr>
            <a:spLocks noGrp="1"/>
          </p:cNvSpPr>
          <p:nvPr>
            <p:ph type="title"/>
          </p:nvPr>
        </p:nvSpPr>
        <p:spPr>
          <a:xfrm>
            <a:off x="457200" y="-99392"/>
            <a:ext cx="8229600" cy="1143000"/>
          </a:xfrm>
        </p:spPr>
        <p:txBody>
          <a:bodyPr/>
          <a:lstStyle/>
          <a:p>
            <a:r>
              <a:rPr lang="de-CH" dirty="0"/>
              <a:t>6. Die drei Ich-Zustände der TA</a:t>
            </a:r>
            <a:endParaRPr lang="de-DE" dirty="0"/>
          </a:p>
        </p:txBody>
      </p:sp>
      <p:pic>
        <p:nvPicPr>
          <p:cNvPr id="54276" name="Picture 4"/>
          <p:cNvPicPr>
            <a:picLocks noChangeAspect="1" noChangeArrowheads="1"/>
          </p:cNvPicPr>
          <p:nvPr/>
        </p:nvPicPr>
        <p:blipFill>
          <a:blip r:embed="rId3" cstate="print"/>
          <a:srcRect/>
          <a:stretch>
            <a:fillRect/>
          </a:stretch>
        </p:blipFill>
        <p:spPr bwMode="auto">
          <a:xfrm>
            <a:off x="6876256" y="3485849"/>
            <a:ext cx="2016224" cy="318351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51520" y="1831170"/>
            <a:ext cx="878497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2400" dirty="0"/>
              <a:t>Erlebtes und die Erinnerung daran (bewusst und/oder unbewusst) rufen die unterschiedlichsten “Ich-Zustände” hervor. </a:t>
            </a:r>
          </a:p>
          <a:p>
            <a:endParaRPr lang="de-DE" sz="2400" dirty="0"/>
          </a:p>
          <a:p>
            <a:r>
              <a:rPr lang="de-DE" sz="2400" dirty="0"/>
              <a:t>Ständig wechseln wir unsere Zustandsform. </a:t>
            </a:r>
          </a:p>
          <a:p>
            <a:endParaRPr lang="de-DE" sz="2400" dirty="0"/>
          </a:p>
          <a:p>
            <a:r>
              <a:rPr lang="de-DE" sz="2400" dirty="0"/>
              <a:t>TA beschreibt, wie Kommunikation in solchen unterschiedlichen Zustandsformen interpretiert wird. </a:t>
            </a:r>
          </a:p>
          <a:p>
            <a:endParaRPr lang="de-DE" sz="2400" dirty="0"/>
          </a:p>
          <a:p>
            <a:r>
              <a:rPr lang="de-DE" sz="2400" dirty="0"/>
              <a:t>Ebenso sind Rückschlüsse auf die innerpsychischen Vorgänge und auf die Beziehungsgestaltung möglich. </a:t>
            </a:r>
          </a:p>
        </p:txBody>
      </p:sp>
      <p:sp>
        <p:nvSpPr>
          <p:cNvPr id="6" name="Titel 1"/>
          <p:cNvSpPr>
            <a:spLocks noGrp="1"/>
          </p:cNvSpPr>
          <p:nvPr>
            <p:ph type="title"/>
          </p:nvPr>
        </p:nvSpPr>
        <p:spPr>
          <a:xfrm>
            <a:off x="457200" y="-99392"/>
            <a:ext cx="8229600" cy="1143000"/>
          </a:xfrm>
        </p:spPr>
        <p:txBody>
          <a:bodyPr/>
          <a:lstStyle/>
          <a:p>
            <a:r>
              <a:rPr lang="de-CH" dirty="0"/>
              <a:t>6. Die drei Ich-Zustände der TA</a:t>
            </a: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2" cstate="print"/>
          <a:srcRect/>
          <a:stretch>
            <a:fillRect/>
          </a:stretch>
        </p:blipFill>
        <p:spPr bwMode="auto">
          <a:xfrm>
            <a:off x="-180528" y="0"/>
            <a:ext cx="9646417" cy="6858000"/>
          </a:xfrm>
          <a:prstGeom prst="rect">
            <a:avLst/>
          </a:prstGeom>
          <a:noFill/>
          <a:ln w="9525">
            <a:noFill/>
            <a:miter lim="800000"/>
            <a:headEnd/>
            <a:tailEnd/>
          </a:ln>
        </p:spPr>
      </p:pic>
      <p:sp>
        <p:nvSpPr>
          <p:cNvPr id="3" name="Titel 1"/>
          <p:cNvSpPr>
            <a:spLocks noGrp="1"/>
          </p:cNvSpPr>
          <p:nvPr>
            <p:ph type="title"/>
          </p:nvPr>
        </p:nvSpPr>
        <p:spPr>
          <a:xfrm>
            <a:off x="6181328" y="116632"/>
            <a:ext cx="2962672" cy="1143000"/>
          </a:xfrm>
        </p:spPr>
        <p:txBody>
          <a:bodyPr>
            <a:noAutofit/>
          </a:bodyPr>
          <a:lstStyle/>
          <a:p>
            <a:r>
              <a:rPr lang="de-CH" sz="3500" b="1" u="sng" dirty="0"/>
              <a:t>Anleihe bei Sigmund Freud</a:t>
            </a:r>
            <a:endParaRPr lang="de-DE" sz="3500"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44016" y="820742"/>
            <a:ext cx="874846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Die vielen möglichen Zustände </a:t>
            </a:r>
            <a:r>
              <a:rPr lang="de-DE" sz="2200" dirty="0">
                <a:latin typeface="Calibri" pitchFamily="34" charset="0"/>
                <a:ea typeface="Times New Roman" pitchFamily="18" charset="0"/>
                <a:cs typeface="Arial" pitchFamily="34" charset="0"/>
              </a:rPr>
              <a:t>eines Menschen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in </a:t>
            </a: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drei übergeordneten Zustandsformen</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zusammengefasst.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Zur Analyse von Transaktionen wird das </a:t>
            </a:r>
            <a:r>
              <a:rPr kumimoji="0" lang="de-DE" sz="2200" b="1" i="0" u="sng" strike="noStrike" cap="none" normalizeH="0" baseline="0" dirty="0">
                <a:ln>
                  <a:noFill/>
                </a:ln>
                <a:effectLst/>
                <a:latin typeface="Calibri" pitchFamily="34" charset="0"/>
                <a:ea typeface="Times New Roman" pitchFamily="18" charset="0"/>
                <a:cs typeface="Arial" pitchFamily="34" charset="0"/>
              </a:rPr>
              <a:t>Ich-Zustands-Modell</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verwendet. </a:t>
            </a:r>
          </a:p>
          <a:p>
            <a:pPr marL="0" marR="0" lvl="0" indent="0" algn="l" defTabSz="914400" rtl="0" eaLnBrk="0" fontAlgn="base" latinLnBrk="0" hangingPunct="0">
              <a:lnSpc>
                <a:spcPct val="100000"/>
              </a:lnSpc>
              <a:spcBef>
                <a:spcPct val="0"/>
              </a:spcBef>
              <a:spcAft>
                <a:spcPct val="0"/>
              </a:spcAft>
              <a:buClrTx/>
              <a:buSzTx/>
              <a:buFontTx/>
              <a:buNone/>
              <a:tabLst/>
            </a:pPr>
            <a:endParaRPr lang="de-DE" sz="9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Es zeigt drei Kreise,</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die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verschiedene Zustände symbolisieren, aus denen ein Mensch einen anderen ansprechen kann.</a:t>
            </a:r>
            <a:endParaRPr kumimoji="0" lang="de-DE" sz="2200" b="0" i="0" u="none" strike="noStrike" cap="none" normalizeH="0" baseline="0" dirty="0">
              <a:ln>
                <a:noFill/>
              </a:ln>
              <a:solidFill>
                <a:schemeClr val="tx1"/>
              </a:solidFill>
              <a:effectLst/>
              <a:latin typeface="Arial" pitchFamily="34" charset="0"/>
              <a:cs typeface="Arial" pitchFamily="34" charset="0"/>
            </a:endParaRPr>
          </a:p>
        </p:txBody>
      </p:sp>
      <p:sp>
        <p:nvSpPr>
          <p:cNvPr id="9" name="Ellipse 8"/>
          <p:cNvSpPr/>
          <p:nvPr/>
        </p:nvSpPr>
        <p:spPr>
          <a:xfrm>
            <a:off x="1691680" y="2817072"/>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Eltern</a:t>
            </a:r>
          </a:p>
          <a:p>
            <a:pPr algn="ctr"/>
            <a:r>
              <a:rPr lang="de-DE" sz="1400" dirty="0">
                <a:solidFill>
                  <a:schemeClr val="tx1"/>
                </a:solidFill>
              </a:rPr>
              <a:t>ICH</a:t>
            </a:r>
          </a:p>
        </p:txBody>
      </p:sp>
      <p:sp>
        <p:nvSpPr>
          <p:cNvPr id="10" name="Ellipse 9"/>
          <p:cNvSpPr/>
          <p:nvPr/>
        </p:nvSpPr>
        <p:spPr>
          <a:xfrm>
            <a:off x="1691680" y="4149080"/>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Erwach-</a:t>
            </a:r>
            <a:r>
              <a:rPr lang="de-DE" sz="1400" dirty="0" err="1">
                <a:solidFill>
                  <a:schemeClr val="tx1"/>
                </a:solidFill>
              </a:rPr>
              <a:t>senen</a:t>
            </a:r>
            <a:endParaRPr lang="de-DE" sz="1400" dirty="0">
              <a:solidFill>
                <a:schemeClr val="tx1"/>
              </a:solidFill>
            </a:endParaRPr>
          </a:p>
          <a:p>
            <a:pPr algn="ctr"/>
            <a:r>
              <a:rPr lang="de-DE" sz="1400" dirty="0">
                <a:solidFill>
                  <a:schemeClr val="tx1"/>
                </a:solidFill>
              </a:rPr>
              <a:t>ICH</a:t>
            </a:r>
          </a:p>
        </p:txBody>
      </p:sp>
      <p:sp>
        <p:nvSpPr>
          <p:cNvPr id="11" name="Ellipse 10"/>
          <p:cNvSpPr/>
          <p:nvPr/>
        </p:nvSpPr>
        <p:spPr>
          <a:xfrm>
            <a:off x="1727824" y="5481368"/>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Kind</a:t>
            </a:r>
          </a:p>
          <a:p>
            <a:pPr algn="ctr"/>
            <a:r>
              <a:rPr lang="de-DE" sz="1400" dirty="0">
                <a:solidFill>
                  <a:schemeClr val="tx1"/>
                </a:solidFill>
              </a:rPr>
              <a:t>ICH</a:t>
            </a:r>
          </a:p>
        </p:txBody>
      </p:sp>
      <p:sp>
        <p:nvSpPr>
          <p:cNvPr id="12" name="Ellipse 11"/>
          <p:cNvSpPr/>
          <p:nvPr/>
        </p:nvSpPr>
        <p:spPr>
          <a:xfrm>
            <a:off x="6156176" y="2817072"/>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3" name="Ellipse 12"/>
          <p:cNvSpPr/>
          <p:nvPr/>
        </p:nvSpPr>
        <p:spPr>
          <a:xfrm>
            <a:off x="6156176" y="4149080"/>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4" name="Ellipse 13"/>
          <p:cNvSpPr/>
          <p:nvPr/>
        </p:nvSpPr>
        <p:spPr>
          <a:xfrm>
            <a:off x="6192320" y="5481368"/>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5" name="Pfeil nach rechts 14"/>
          <p:cNvSpPr/>
          <p:nvPr/>
        </p:nvSpPr>
        <p:spPr>
          <a:xfrm>
            <a:off x="3203848" y="3068960"/>
            <a:ext cx="2808312" cy="72008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ABKÜRZUNG</a:t>
            </a:r>
          </a:p>
        </p:txBody>
      </p:sp>
      <p:sp>
        <p:nvSpPr>
          <p:cNvPr id="16" name="Pfeil nach rechts 15"/>
          <p:cNvSpPr/>
          <p:nvPr/>
        </p:nvSpPr>
        <p:spPr>
          <a:xfrm>
            <a:off x="3203848" y="4437112"/>
            <a:ext cx="2808312" cy="72008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ABKÜRZUNG</a:t>
            </a:r>
          </a:p>
        </p:txBody>
      </p:sp>
      <p:sp>
        <p:nvSpPr>
          <p:cNvPr id="17" name="Pfeil nach rechts 16"/>
          <p:cNvSpPr/>
          <p:nvPr/>
        </p:nvSpPr>
        <p:spPr>
          <a:xfrm>
            <a:off x="3203848" y="5661248"/>
            <a:ext cx="2808312" cy="72008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ABKÜRZUNG</a:t>
            </a:r>
          </a:p>
        </p:txBody>
      </p:sp>
      <p:sp>
        <p:nvSpPr>
          <p:cNvPr id="19" name="Titel 1"/>
          <p:cNvSpPr>
            <a:spLocks noGrp="1"/>
          </p:cNvSpPr>
          <p:nvPr>
            <p:ph type="title"/>
          </p:nvPr>
        </p:nvSpPr>
        <p:spPr>
          <a:xfrm>
            <a:off x="457200" y="-99392"/>
            <a:ext cx="8229600" cy="1143000"/>
          </a:xfrm>
        </p:spPr>
        <p:txBody>
          <a:bodyPr/>
          <a:lstStyle/>
          <a:p>
            <a:r>
              <a:rPr lang="de-CH" dirty="0"/>
              <a:t>6. Die drei Ich-Zustände der TA</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620688"/>
            <a:ext cx="867645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Jeder Mensch kann aus drei Ich-Zuständen agieren: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fontAlgn="base">
              <a:spcBef>
                <a:spcPct val="0"/>
              </a:spcBef>
              <a:spcAft>
                <a:spcPct val="0"/>
              </a:spcAft>
              <a:buFont typeface="Arial" pitchFamily="34" charset="0"/>
              <a:buChar char="•"/>
            </a:pPr>
            <a:r>
              <a:rPr lang="de-DE" sz="2400" dirty="0"/>
              <a:t> Eltern-ICH</a:t>
            </a:r>
          </a:p>
          <a:p>
            <a:pPr fontAlgn="base">
              <a:spcBef>
                <a:spcPct val="0"/>
              </a:spcBef>
              <a:spcAft>
                <a:spcPct val="0"/>
              </a:spcAft>
              <a:buFont typeface="Arial" pitchFamily="34" charset="0"/>
              <a:buChar char="•"/>
            </a:pPr>
            <a:endParaRPr lang="de-DE" sz="2400" dirty="0"/>
          </a:p>
          <a:p>
            <a:pPr fontAlgn="base">
              <a:spcBef>
                <a:spcPct val="0"/>
              </a:spcBef>
              <a:spcAft>
                <a:spcPct val="0"/>
              </a:spcAft>
              <a:buFont typeface="Arial" pitchFamily="34" charset="0"/>
              <a:buChar char="•"/>
            </a:pPr>
            <a:endParaRPr lang="de-DE" sz="2400" dirty="0"/>
          </a:p>
          <a:p>
            <a:pPr fontAlgn="base">
              <a:spcBef>
                <a:spcPct val="0"/>
              </a:spcBef>
              <a:spcAft>
                <a:spcPct val="0"/>
              </a:spcAft>
              <a:buFont typeface="Arial" pitchFamily="34" charset="0"/>
              <a:buChar char="•"/>
            </a:pPr>
            <a:r>
              <a:rPr lang="de-DE" sz="2400" dirty="0"/>
              <a:t> Erwachsenen-ICH</a:t>
            </a:r>
          </a:p>
          <a:p>
            <a:pPr fontAlgn="base">
              <a:spcBef>
                <a:spcPct val="0"/>
              </a:spcBef>
              <a:spcAft>
                <a:spcPct val="0"/>
              </a:spcAft>
              <a:buFont typeface="Arial" pitchFamily="34" charset="0"/>
              <a:buChar char="•"/>
            </a:pPr>
            <a:endParaRPr lang="de-DE" sz="2400" dirty="0"/>
          </a:p>
          <a:p>
            <a:pPr fontAlgn="base">
              <a:spcBef>
                <a:spcPct val="0"/>
              </a:spcBef>
              <a:spcAft>
                <a:spcPct val="0"/>
              </a:spcAft>
              <a:buFont typeface="Arial" pitchFamily="34" charset="0"/>
              <a:buChar char="•"/>
            </a:pPr>
            <a:endParaRPr lang="de-DE" sz="2400" dirty="0"/>
          </a:p>
          <a:p>
            <a:pPr fontAlgn="base">
              <a:spcBef>
                <a:spcPct val="0"/>
              </a:spcBef>
              <a:spcAft>
                <a:spcPct val="0"/>
              </a:spcAft>
              <a:buFont typeface="Arial" pitchFamily="34" charset="0"/>
              <a:buChar char="•"/>
            </a:pPr>
            <a:r>
              <a:rPr lang="de-DE" sz="2400" dirty="0"/>
              <a:t> Kind-ICH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p:txBody>
      </p:sp>
      <p:sp>
        <p:nvSpPr>
          <p:cNvPr id="6" name="Ellipse 5"/>
          <p:cNvSpPr/>
          <p:nvPr/>
        </p:nvSpPr>
        <p:spPr>
          <a:xfrm>
            <a:off x="3275856" y="1052736"/>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7" name="Ellipse 6"/>
          <p:cNvSpPr/>
          <p:nvPr/>
        </p:nvSpPr>
        <p:spPr>
          <a:xfrm>
            <a:off x="3311960" y="2096952"/>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8" name="Ellipse 7"/>
          <p:cNvSpPr/>
          <p:nvPr/>
        </p:nvSpPr>
        <p:spPr>
          <a:xfrm>
            <a:off x="3311960" y="314096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9" name="Rechteck 8"/>
          <p:cNvSpPr/>
          <p:nvPr/>
        </p:nvSpPr>
        <p:spPr>
          <a:xfrm>
            <a:off x="4572000" y="1075383"/>
            <a:ext cx="3888432" cy="769441"/>
          </a:xfrm>
          <a:prstGeom prst="rect">
            <a:avLst/>
          </a:prstGeom>
        </p:spPr>
        <p:txBody>
          <a:bodyPr wrap="square">
            <a:spAutoFit/>
          </a:bodyPr>
          <a:lstStyle/>
          <a:p>
            <a:r>
              <a:rPr lang="de-DE" sz="2200" dirty="0"/>
              <a:t>Wertungen, Konventionen, Gewissheiten, Haltungen</a:t>
            </a:r>
          </a:p>
        </p:txBody>
      </p:sp>
      <p:sp>
        <p:nvSpPr>
          <p:cNvPr id="10" name="Rechteck 9"/>
          <p:cNvSpPr/>
          <p:nvPr/>
        </p:nvSpPr>
        <p:spPr>
          <a:xfrm>
            <a:off x="4572000" y="2083495"/>
            <a:ext cx="3600400" cy="769441"/>
          </a:xfrm>
          <a:prstGeom prst="rect">
            <a:avLst/>
          </a:prstGeom>
        </p:spPr>
        <p:txBody>
          <a:bodyPr wrap="square">
            <a:spAutoFit/>
          </a:bodyPr>
          <a:lstStyle/>
          <a:p>
            <a:r>
              <a:rPr lang="de-DE" sz="2200" dirty="0"/>
              <a:t>Informationen, Sachbezug, Klärungen, Objektivität</a:t>
            </a:r>
          </a:p>
        </p:txBody>
      </p:sp>
      <p:sp>
        <p:nvSpPr>
          <p:cNvPr id="11" name="Rechteck 10"/>
          <p:cNvSpPr/>
          <p:nvPr/>
        </p:nvSpPr>
        <p:spPr>
          <a:xfrm>
            <a:off x="4572000" y="3278594"/>
            <a:ext cx="4248472" cy="1446550"/>
          </a:xfrm>
          <a:prstGeom prst="rect">
            <a:avLst/>
          </a:prstGeom>
        </p:spPr>
        <p:txBody>
          <a:bodyPr wrap="square">
            <a:spAutoFit/>
          </a:bodyPr>
          <a:lstStyle/>
          <a:p>
            <a:r>
              <a:rPr lang="de-DE" sz="2200" dirty="0"/>
              <a:t>Reaktionen auf vermeintliche Elternbotschaften, Ausdruck von Begeisterung, Lust und Gefühlen wie Wut, Trauer, Angst und Freude</a:t>
            </a:r>
          </a:p>
        </p:txBody>
      </p:sp>
      <p:sp>
        <p:nvSpPr>
          <p:cNvPr id="12" name="Rechteck 11"/>
          <p:cNvSpPr/>
          <p:nvPr/>
        </p:nvSpPr>
        <p:spPr>
          <a:xfrm>
            <a:off x="179512" y="5229200"/>
            <a:ext cx="8640960" cy="1107996"/>
          </a:xfrm>
          <a:prstGeom prst="rect">
            <a:avLst/>
          </a:prstGeom>
        </p:spPr>
        <p:txBody>
          <a:bodyPr wrap="square">
            <a:spAutoFit/>
          </a:bodyPr>
          <a:lstStyle/>
          <a:p>
            <a:pPr fontAlgn="base">
              <a:spcBef>
                <a:spcPct val="0"/>
              </a:spcBef>
              <a:spcAft>
                <a:spcPct val="0"/>
              </a:spcAft>
            </a:pPr>
            <a:r>
              <a:rPr lang="de-DE" sz="2200" dirty="0">
                <a:latin typeface="Calibri" pitchFamily="34" charset="0"/>
                <a:ea typeface="Times New Roman" pitchFamily="18" charset="0"/>
                <a:cs typeface="Arial" pitchFamily="34" charset="0"/>
              </a:rPr>
              <a:t>Jeder Mensch besitzt drei Ich-Zustände: </a:t>
            </a:r>
          </a:p>
          <a:p>
            <a:pPr fontAlgn="base">
              <a:spcBef>
                <a:spcPct val="0"/>
              </a:spcBef>
              <a:spcAft>
                <a:spcPct val="0"/>
              </a:spcAft>
            </a:pPr>
            <a:endParaRPr lang="de-DE" sz="2200" dirty="0">
              <a:latin typeface="Calibri" pitchFamily="34" charset="0"/>
              <a:ea typeface="Times New Roman" pitchFamily="18" charset="0"/>
              <a:cs typeface="Arial" pitchFamily="34" charset="0"/>
            </a:endParaRPr>
          </a:p>
          <a:p>
            <a:pPr fontAlgn="base">
              <a:spcBef>
                <a:spcPct val="0"/>
              </a:spcBef>
              <a:spcAft>
                <a:spcPct val="0"/>
              </a:spcAft>
            </a:pPr>
            <a:r>
              <a:rPr lang="de-DE" sz="2200" dirty="0">
                <a:latin typeface="Calibri" pitchFamily="34" charset="0"/>
                <a:ea typeface="Times New Roman" pitchFamily="18" charset="0"/>
                <a:cs typeface="Arial" pitchFamily="34" charset="0"/>
              </a:rPr>
              <a:t>Eltern-ICH	-	Erwachsenen-ICH	Kind-ICH</a:t>
            </a:r>
          </a:p>
        </p:txBody>
      </p:sp>
      <p:sp>
        <p:nvSpPr>
          <p:cNvPr id="14" name="Titel 1"/>
          <p:cNvSpPr>
            <a:spLocks noGrp="1"/>
          </p:cNvSpPr>
          <p:nvPr>
            <p:ph type="title"/>
          </p:nvPr>
        </p:nvSpPr>
        <p:spPr>
          <a:xfrm>
            <a:off x="457200" y="-243408"/>
            <a:ext cx="8229600" cy="1143000"/>
          </a:xfrm>
        </p:spPr>
        <p:txBody>
          <a:bodyPr/>
          <a:lstStyle/>
          <a:p>
            <a:r>
              <a:rPr lang="de-CH" dirty="0"/>
              <a:t>6. Die drei Ich-Zustände der TA</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1020792"/>
            <a:ext cx="9577064"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 typeface="Arial" pitchFamily="34" charset="0"/>
              <a:buChar char="•"/>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TA Mitte des 20.</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a:t>
            </a:r>
            <a:r>
              <a:rPr kumimoji="0" lang="de-DE" sz="2200" b="0" i="0" u="none" strike="noStrike" cap="none" normalizeH="0" dirty="0" err="1">
                <a:ln>
                  <a:noFill/>
                </a:ln>
                <a:solidFill>
                  <a:schemeClr val="tx1"/>
                </a:solidFill>
                <a:effectLst/>
                <a:latin typeface="Calibri" pitchFamily="34" charset="0"/>
                <a:ea typeface="Times New Roman" pitchFamily="18" charset="0"/>
                <a:cs typeface="Arial" pitchFamily="34" charset="0"/>
              </a:rPr>
              <a:t>Jhdts</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von </a:t>
            </a:r>
            <a:r>
              <a:rPr lang="de-DE" sz="2200" dirty="0">
                <a:latin typeface="Calibri" pitchFamily="34" charset="0"/>
                <a:ea typeface="Times New Roman" pitchFamily="18" charset="0"/>
                <a:cs typeface="Arial" pitchFamily="34" charset="0"/>
              </a:rPr>
              <a:t>Eric </a:t>
            </a:r>
            <a:r>
              <a:rPr lang="de-DE" sz="2200" dirty="0" err="1">
                <a:latin typeface="Calibri" pitchFamily="34" charset="0"/>
                <a:ea typeface="Times New Roman" pitchFamily="18" charset="0"/>
                <a:cs typeface="Arial" pitchFamily="34" charset="0"/>
              </a:rPr>
              <a:t>Berne</a:t>
            </a:r>
            <a:r>
              <a:rPr lang="de-DE" sz="2200" dirty="0">
                <a:latin typeface="Calibri" pitchFamily="34" charset="0"/>
                <a:ea typeface="Times New Roman" pitchFamily="18" charset="0"/>
                <a:cs typeface="Arial" pitchFamily="34" charset="0"/>
              </a:rPr>
              <a:t> (Eric Lennard Bernstein; 1910 - 1970 )</a:t>
            </a:r>
          </a:p>
          <a:p>
            <a:pPr marL="0" marR="0" lvl="0" indent="0" algn="l" defTabSz="914400" rtl="0" eaLnBrk="0" fontAlgn="base" latinLnBrk="0" hangingPunct="0">
              <a:lnSpc>
                <a:spcPct val="100000"/>
              </a:lnSpc>
              <a:spcBef>
                <a:spcPct val="0"/>
              </a:spcBef>
              <a:spcAft>
                <a:spcPct val="0"/>
              </a:spcAft>
              <a:buClrTx/>
              <a:buSzTx/>
              <a:tabLst/>
            </a:pP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TA wird in 4 Anwendungsfeldern genutzt:</a:t>
            </a:r>
          </a:p>
          <a:p>
            <a:pPr marL="0" marR="0" lvl="0" indent="0" algn="l" defTabSz="914400" rtl="0" eaLnBrk="0" fontAlgn="base" latinLnBrk="0" hangingPunct="0">
              <a:lnSpc>
                <a:spcPct val="100000"/>
              </a:lnSpc>
              <a:spcBef>
                <a:spcPct val="0"/>
              </a:spcBef>
              <a:spcAft>
                <a:spcPct val="0"/>
              </a:spcAft>
              <a:buClrTx/>
              <a:buSzTx/>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Psychotherapie</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Beratung</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Erwachsenenbildung​</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Organisation</a:t>
            </a: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9" name="Titel 1"/>
          <p:cNvSpPr>
            <a:spLocks noGrp="1"/>
          </p:cNvSpPr>
          <p:nvPr>
            <p:ph type="title"/>
          </p:nvPr>
        </p:nvSpPr>
        <p:spPr>
          <a:xfrm>
            <a:off x="395536" y="-243408"/>
            <a:ext cx="8229600" cy="1143000"/>
          </a:xfrm>
        </p:spPr>
        <p:txBody>
          <a:bodyPr/>
          <a:lstStyle/>
          <a:p>
            <a:r>
              <a:rPr lang="de-CH" dirty="0"/>
              <a:t>1. Kurzer Überblick</a:t>
            </a:r>
            <a:endParaRPr lang="de-DE" dirty="0"/>
          </a:p>
        </p:txBody>
      </p:sp>
      <p:pic>
        <p:nvPicPr>
          <p:cNvPr id="69639" name="Picture 7"/>
          <p:cNvPicPr>
            <a:picLocks noChangeAspect="1" noChangeArrowheads="1"/>
          </p:cNvPicPr>
          <p:nvPr/>
        </p:nvPicPr>
        <p:blipFill>
          <a:blip r:embed="rId3" cstate="print"/>
          <a:srcRect/>
          <a:stretch>
            <a:fillRect/>
          </a:stretch>
        </p:blipFill>
        <p:spPr bwMode="auto">
          <a:xfrm>
            <a:off x="4788024" y="2132856"/>
            <a:ext cx="4355976" cy="4693565"/>
          </a:xfrm>
          <a:prstGeom prst="rect">
            <a:avLst/>
          </a:prstGeom>
          <a:noFill/>
          <a:ln w="9525">
            <a:noFill/>
            <a:miter lim="800000"/>
            <a:headEnd/>
            <a:tailEnd/>
          </a:ln>
        </p:spPr>
      </p:pic>
      <p:sp>
        <p:nvSpPr>
          <p:cNvPr id="11" name="Rechteck 10"/>
          <p:cNvSpPr/>
          <p:nvPr/>
        </p:nvSpPr>
        <p:spPr>
          <a:xfrm>
            <a:off x="0" y="6597932"/>
            <a:ext cx="9144000" cy="215444"/>
          </a:xfrm>
          <a:prstGeom prst="rect">
            <a:avLst/>
          </a:prstGeom>
        </p:spPr>
        <p:txBody>
          <a:bodyPr wrap="square">
            <a:spAutoFit/>
          </a:bodyPr>
          <a:lstStyle/>
          <a:p>
            <a:r>
              <a:rPr lang="de-DE" sz="800" dirty="0"/>
              <a:t>https://www.transaktionsanalyse-online.de/wp-content/uploads/2017/09/Titel-Transaktionsanalyse.jpg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7504" y="511512"/>
            <a:ext cx="8856984" cy="1477328"/>
          </a:xfrm>
          <a:prstGeom prst="rect">
            <a:avLst/>
          </a:prstGeom>
        </p:spPr>
        <p:txBody>
          <a:bodyPr wrap="square">
            <a:spAutoFit/>
          </a:bodyPr>
          <a:lstStyle/>
          <a:p>
            <a:r>
              <a:rPr lang="de-DE" dirty="0"/>
              <a:t>Die </a:t>
            </a:r>
            <a:r>
              <a:rPr lang="de-DE" b="1" dirty="0"/>
              <a:t>Ich-Zustände </a:t>
            </a:r>
            <a:r>
              <a:rPr lang="de-DE" dirty="0"/>
              <a:t>sind die Kombination von </a:t>
            </a:r>
            <a:r>
              <a:rPr lang="de-DE" b="1" dirty="0"/>
              <a:t>Denken, Fühlen und Verhalten</a:t>
            </a:r>
            <a:r>
              <a:rPr lang="de-DE" dirty="0"/>
              <a:t>.</a:t>
            </a:r>
          </a:p>
          <a:p>
            <a:r>
              <a:rPr lang="de-DE" dirty="0"/>
              <a:t>Zu wissen, in welchem Ich-Zustand man sich und sein Gegenüber gerade befindet, </a:t>
            </a:r>
          </a:p>
          <a:p>
            <a:pPr>
              <a:buFontTx/>
              <a:buChar char="-"/>
            </a:pPr>
            <a:r>
              <a:rPr lang="de-DE" dirty="0"/>
              <a:t>lässt angemessen auf das Verhalten des Gegenübers reagieren. </a:t>
            </a:r>
          </a:p>
          <a:p>
            <a:pPr>
              <a:buFontTx/>
              <a:buChar char="-"/>
            </a:pPr>
            <a:r>
              <a:rPr lang="de-DE" dirty="0"/>
              <a:t> lässt selbst Maßnahmen ergreifen, um in einen anderen Zustand zu kommen.</a:t>
            </a:r>
          </a:p>
          <a:p>
            <a:endParaRPr lang="de-DE" dirty="0"/>
          </a:p>
        </p:txBody>
      </p:sp>
      <p:sp>
        <p:nvSpPr>
          <p:cNvPr id="9" name="Ellipse 8"/>
          <p:cNvSpPr/>
          <p:nvPr/>
        </p:nvSpPr>
        <p:spPr>
          <a:xfrm>
            <a:off x="107504" y="1952976"/>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Eltern</a:t>
            </a:r>
          </a:p>
          <a:p>
            <a:pPr algn="ctr"/>
            <a:r>
              <a:rPr lang="de-DE" sz="1400" dirty="0">
                <a:solidFill>
                  <a:schemeClr val="tx1"/>
                </a:solidFill>
              </a:rPr>
              <a:t>ICH</a:t>
            </a:r>
          </a:p>
        </p:txBody>
      </p:sp>
      <p:sp>
        <p:nvSpPr>
          <p:cNvPr id="10" name="Ellipse 9"/>
          <p:cNvSpPr/>
          <p:nvPr/>
        </p:nvSpPr>
        <p:spPr>
          <a:xfrm>
            <a:off x="107504" y="3609160"/>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Erwach-</a:t>
            </a:r>
            <a:r>
              <a:rPr lang="de-DE" sz="1400" dirty="0" err="1">
                <a:solidFill>
                  <a:schemeClr val="tx1"/>
                </a:solidFill>
              </a:rPr>
              <a:t>senen</a:t>
            </a:r>
            <a:endParaRPr lang="de-DE" sz="1400" dirty="0">
              <a:solidFill>
                <a:schemeClr val="tx1"/>
              </a:solidFill>
            </a:endParaRPr>
          </a:p>
          <a:p>
            <a:pPr algn="ctr"/>
            <a:r>
              <a:rPr lang="de-DE" sz="1400" dirty="0">
                <a:solidFill>
                  <a:schemeClr val="tx1"/>
                </a:solidFill>
              </a:rPr>
              <a:t>ICH</a:t>
            </a:r>
          </a:p>
        </p:txBody>
      </p:sp>
      <p:sp>
        <p:nvSpPr>
          <p:cNvPr id="11" name="Ellipse 10"/>
          <p:cNvSpPr/>
          <p:nvPr/>
        </p:nvSpPr>
        <p:spPr>
          <a:xfrm>
            <a:off x="143648" y="5049320"/>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Kind</a:t>
            </a:r>
          </a:p>
          <a:p>
            <a:pPr algn="ctr"/>
            <a:r>
              <a:rPr lang="de-DE" sz="1400" dirty="0">
                <a:solidFill>
                  <a:schemeClr val="tx1"/>
                </a:solidFill>
              </a:rPr>
              <a:t>ICH</a:t>
            </a:r>
          </a:p>
        </p:txBody>
      </p:sp>
      <p:sp>
        <p:nvSpPr>
          <p:cNvPr id="12" name="Ellipse 11"/>
          <p:cNvSpPr/>
          <p:nvPr/>
        </p:nvSpPr>
        <p:spPr>
          <a:xfrm>
            <a:off x="1763688" y="1952976"/>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3" name="Ellipse 12"/>
          <p:cNvSpPr/>
          <p:nvPr/>
        </p:nvSpPr>
        <p:spPr>
          <a:xfrm>
            <a:off x="1763688" y="3537152"/>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4" name="Ellipse 13"/>
          <p:cNvSpPr/>
          <p:nvPr/>
        </p:nvSpPr>
        <p:spPr>
          <a:xfrm>
            <a:off x="1799832" y="5049320"/>
            <a:ext cx="1260000" cy="126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5" name="Rechteck 14"/>
          <p:cNvSpPr/>
          <p:nvPr/>
        </p:nvSpPr>
        <p:spPr>
          <a:xfrm>
            <a:off x="3275856" y="1940639"/>
            <a:ext cx="5904656" cy="1200329"/>
          </a:xfrm>
          <a:prstGeom prst="rect">
            <a:avLst/>
          </a:prstGeom>
        </p:spPr>
        <p:txBody>
          <a:bodyPr wrap="square">
            <a:spAutoFit/>
          </a:bodyPr>
          <a:lstStyle/>
          <a:p>
            <a:r>
              <a:rPr lang="de-DE" b="1" u="sng" dirty="0"/>
              <a:t>Eltern-Ich-Zustand</a:t>
            </a:r>
            <a:r>
              <a:rPr lang="de-DE" dirty="0"/>
              <a:t>: </a:t>
            </a:r>
          </a:p>
          <a:p>
            <a:r>
              <a:rPr lang="de-DE" dirty="0"/>
              <a:t>Hier denkt, fühlt und verhält man sich so, wie es nahestehende Bezugspersonen in der eigenen Kindheit getan haben. (Von früher und übernommen)</a:t>
            </a:r>
          </a:p>
        </p:txBody>
      </p:sp>
      <p:sp>
        <p:nvSpPr>
          <p:cNvPr id="16" name="Rechteck 15"/>
          <p:cNvSpPr/>
          <p:nvPr/>
        </p:nvSpPr>
        <p:spPr>
          <a:xfrm>
            <a:off x="3347864" y="3463840"/>
            <a:ext cx="5616624" cy="1477328"/>
          </a:xfrm>
          <a:prstGeom prst="rect">
            <a:avLst/>
          </a:prstGeom>
        </p:spPr>
        <p:txBody>
          <a:bodyPr wrap="square">
            <a:spAutoFit/>
          </a:bodyPr>
          <a:lstStyle/>
          <a:p>
            <a:r>
              <a:rPr lang="de-DE" b="1" u="sng" dirty="0"/>
              <a:t>Erwachsener-Ich-Zustand</a:t>
            </a:r>
            <a:r>
              <a:rPr lang="de-DE" dirty="0"/>
              <a:t>: </a:t>
            </a:r>
          </a:p>
          <a:p>
            <a:r>
              <a:rPr lang="de-DE" dirty="0"/>
              <a:t>Hier denkt, fühlt und verhält man sich angemessen an die Situation; logisch, reflektiert und im </a:t>
            </a:r>
            <a:r>
              <a:rPr lang="de-DE" b="1" dirty="0"/>
              <a:t>Hier</a:t>
            </a:r>
            <a:r>
              <a:rPr lang="de-DE" dirty="0"/>
              <a:t> und </a:t>
            </a:r>
            <a:r>
              <a:rPr lang="de-DE" b="1" dirty="0"/>
              <a:t>Jetzt</a:t>
            </a:r>
            <a:r>
              <a:rPr lang="de-DE" dirty="0"/>
              <a:t>. </a:t>
            </a:r>
          </a:p>
          <a:p>
            <a:r>
              <a:rPr lang="de-DE" dirty="0"/>
              <a:t>In diesem Zustand hat man Zugang zu allen eigenen Ressourcen.</a:t>
            </a:r>
          </a:p>
        </p:txBody>
      </p:sp>
      <p:sp>
        <p:nvSpPr>
          <p:cNvPr id="17" name="Rechteck 16"/>
          <p:cNvSpPr/>
          <p:nvPr/>
        </p:nvSpPr>
        <p:spPr>
          <a:xfrm>
            <a:off x="3347864" y="5157192"/>
            <a:ext cx="5472608" cy="923330"/>
          </a:xfrm>
          <a:prstGeom prst="rect">
            <a:avLst/>
          </a:prstGeom>
        </p:spPr>
        <p:txBody>
          <a:bodyPr wrap="square">
            <a:spAutoFit/>
          </a:bodyPr>
          <a:lstStyle/>
          <a:p>
            <a:r>
              <a:rPr lang="de-DE" b="1" u="sng" dirty="0"/>
              <a:t>Kind-Ich-Zustand</a:t>
            </a:r>
            <a:r>
              <a:rPr lang="de-DE" dirty="0"/>
              <a:t>: </a:t>
            </a:r>
          </a:p>
          <a:p>
            <a:r>
              <a:rPr lang="de-DE" dirty="0"/>
              <a:t>Hier denkt, fühlt und verhält man sich so, wie man es als Kind getan hat. (Von früher und selbst entwickelt)</a:t>
            </a:r>
          </a:p>
        </p:txBody>
      </p:sp>
      <p:sp>
        <p:nvSpPr>
          <p:cNvPr id="18" name="Rechteck 17"/>
          <p:cNvSpPr/>
          <p:nvPr/>
        </p:nvSpPr>
        <p:spPr>
          <a:xfrm>
            <a:off x="0" y="6383069"/>
            <a:ext cx="6732240" cy="369332"/>
          </a:xfrm>
          <a:prstGeom prst="rect">
            <a:avLst/>
          </a:prstGeom>
        </p:spPr>
        <p:txBody>
          <a:bodyPr wrap="square">
            <a:spAutoFit/>
          </a:bodyPr>
          <a:lstStyle/>
          <a:p>
            <a:r>
              <a:rPr lang="de-DE" dirty="0"/>
              <a:t>Jeder Mensch kann aus drei Ich-Zuständen agieren!</a:t>
            </a:r>
          </a:p>
        </p:txBody>
      </p:sp>
      <p:sp>
        <p:nvSpPr>
          <p:cNvPr id="19" name="Titel 1"/>
          <p:cNvSpPr>
            <a:spLocks noGrp="1"/>
          </p:cNvSpPr>
          <p:nvPr>
            <p:ph type="title"/>
          </p:nvPr>
        </p:nvSpPr>
        <p:spPr>
          <a:xfrm>
            <a:off x="457200" y="-315416"/>
            <a:ext cx="8229600" cy="1143000"/>
          </a:xfrm>
        </p:spPr>
        <p:txBody>
          <a:bodyPr/>
          <a:lstStyle/>
          <a:p>
            <a:r>
              <a:rPr lang="de-CH" dirty="0"/>
              <a:t>6. Die drei Ich-Zustände der TA</a:t>
            </a: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79512" y="548680"/>
            <a:ext cx="867645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Um Kommunikationen zu analysieren brauchen wir ein Gegenüber. </a:t>
            </a: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Deswegen besteht ein sogenanntes Transaktionsdiagramm aus zwei Ich-Zustands-Modellen. 		Für jede Person eines.</a:t>
            </a: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22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Calibri" pitchFamily="34" charset="0"/>
              <a:cs typeface="Arial" pitchFamily="34" charset="0"/>
            </a:endParaRPr>
          </a:p>
          <a:p>
            <a:pPr lvl="0" eaLnBrk="0" fontAlgn="base" hangingPunct="0">
              <a:spcBef>
                <a:spcPct val="0"/>
              </a:spcBef>
              <a:spcAft>
                <a:spcPct val="0"/>
              </a:spcAft>
            </a:pPr>
            <a:r>
              <a:rPr lang="de-DE" sz="2400" dirty="0"/>
              <a:t>Beide Ich-Zustands-Modelle stehen sich gegenüber. </a:t>
            </a:r>
          </a:p>
          <a:p>
            <a:pPr lvl="0" eaLnBrk="0" fontAlgn="base" hangingPunct="0">
              <a:spcBef>
                <a:spcPct val="0"/>
              </a:spcBef>
              <a:spcAft>
                <a:spcPct val="0"/>
              </a:spcAft>
            </a:pPr>
            <a:r>
              <a:rPr lang="de-DE" sz="2400" dirty="0"/>
              <a:t>Jedes verkörpert eine Person.</a:t>
            </a:r>
            <a:endParaRPr kumimoji="0" lang="de-DE" sz="2200" b="0" i="0" u="none" strike="noStrike" cap="none" normalizeH="0" baseline="0" dirty="0">
              <a:ln>
                <a:noFill/>
              </a:ln>
              <a:solidFill>
                <a:schemeClr val="tx1"/>
              </a:solidFill>
              <a:effectLst/>
              <a:latin typeface="Arial" pitchFamily="34" charset="0"/>
              <a:cs typeface="Arial" pitchFamily="34" charset="0"/>
            </a:endParaRPr>
          </a:p>
        </p:txBody>
      </p:sp>
      <p:sp>
        <p:nvSpPr>
          <p:cNvPr id="6" name="Ellipse 5"/>
          <p:cNvSpPr/>
          <p:nvPr/>
        </p:nvSpPr>
        <p:spPr>
          <a:xfrm>
            <a:off x="2411760" y="256490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7" name="Ellipse 6"/>
          <p:cNvSpPr/>
          <p:nvPr/>
        </p:nvSpPr>
        <p:spPr>
          <a:xfrm>
            <a:off x="2447864" y="368112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8" name="Ellipse 7"/>
          <p:cNvSpPr/>
          <p:nvPr/>
        </p:nvSpPr>
        <p:spPr>
          <a:xfrm>
            <a:off x="2447864" y="490526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9" name="Ellipse 8"/>
          <p:cNvSpPr/>
          <p:nvPr/>
        </p:nvSpPr>
        <p:spPr>
          <a:xfrm>
            <a:off x="5364088" y="256490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0" name="Ellipse 9"/>
          <p:cNvSpPr/>
          <p:nvPr/>
        </p:nvSpPr>
        <p:spPr>
          <a:xfrm>
            <a:off x="5400192" y="368112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1" name="Ellipse 10"/>
          <p:cNvSpPr/>
          <p:nvPr/>
        </p:nvSpPr>
        <p:spPr>
          <a:xfrm>
            <a:off x="5400192" y="490526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3" name="Titel 1"/>
          <p:cNvSpPr>
            <a:spLocks noGrp="1"/>
          </p:cNvSpPr>
          <p:nvPr>
            <p:ph type="title"/>
          </p:nvPr>
        </p:nvSpPr>
        <p:spPr>
          <a:xfrm>
            <a:off x="457200" y="-243408"/>
            <a:ext cx="8229600" cy="1143000"/>
          </a:xfrm>
        </p:spPr>
        <p:txBody>
          <a:bodyPr/>
          <a:lstStyle/>
          <a:p>
            <a:r>
              <a:rPr lang="de-CH" dirty="0"/>
              <a:t>6. Die drei Ich-Zustände der TA</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548680"/>
            <a:ext cx="9144000" cy="1107996"/>
          </a:xfrm>
          <a:prstGeom prst="rect">
            <a:avLst/>
          </a:prstGeom>
        </p:spPr>
        <p:txBody>
          <a:bodyPr wrap="square">
            <a:spAutoFit/>
          </a:bodyPr>
          <a:lstStyle/>
          <a:p>
            <a:pPr algn="just"/>
            <a:r>
              <a:rPr lang="de-DE" sz="2200" dirty="0"/>
              <a:t>Das </a:t>
            </a:r>
            <a:r>
              <a:rPr lang="de-DE" sz="2200" b="1" dirty="0"/>
              <a:t>Funktionsmodell</a:t>
            </a:r>
            <a:r>
              <a:rPr lang="de-DE" sz="2200" dirty="0"/>
              <a:t> der Ich-Zustände hilft, eigenes inneres und äußeres Verhalten und Erleben zu verstehen, zu beschreiben und in der Kommunikation zu beobachten wie auch Kommunikationsmuster konstruktiv zu gestalten.</a:t>
            </a:r>
          </a:p>
        </p:txBody>
      </p:sp>
      <p:pic>
        <p:nvPicPr>
          <p:cNvPr id="7" name="Grafik 6"/>
          <p:cNvPicPr/>
          <p:nvPr/>
        </p:nvPicPr>
        <p:blipFill>
          <a:blip r:embed="rId3" cstate="print"/>
          <a:srcRect/>
          <a:stretch>
            <a:fillRect/>
          </a:stretch>
        </p:blipFill>
        <p:spPr bwMode="auto">
          <a:xfrm>
            <a:off x="2123728" y="1656184"/>
            <a:ext cx="5544616" cy="5229200"/>
          </a:xfrm>
          <a:prstGeom prst="rect">
            <a:avLst/>
          </a:prstGeom>
          <a:noFill/>
          <a:ln w="9525">
            <a:noFill/>
            <a:miter lim="800000"/>
            <a:headEnd/>
            <a:tailEnd/>
          </a:ln>
        </p:spPr>
      </p:pic>
      <p:sp>
        <p:nvSpPr>
          <p:cNvPr id="8" name="Titel 1"/>
          <p:cNvSpPr>
            <a:spLocks noGrp="1"/>
          </p:cNvSpPr>
          <p:nvPr>
            <p:ph type="title"/>
          </p:nvPr>
        </p:nvSpPr>
        <p:spPr>
          <a:xfrm>
            <a:off x="457200" y="-315416"/>
            <a:ext cx="8229600" cy="1143000"/>
          </a:xfrm>
        </p:spPr>
        <p:txBody>
          <a:bodyPr/>
          <a:lstStyle/>
          <a:p>
            <a:r>
              <a:rPr lang="de-CH" dirty="0"/>
              <a:t>6. Die drei Ich-Zustände der TA</a:t>
            </a: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36512" y="550128"/>
            <a:ext cx="9468544"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2400" dirty="0"/>
              <a:t>Pfeile stellen das Hin und Her dar, um zu erkennen was beim Kommunizieren passiert. </a:t>
            </a:r>
          </a:p>
          <a:p>
            <a:endParaRPr lang="de-DE" sz="900" dirty="0"/>
          </a:p>
          <a:p>
            <a:r>
              <a:rPr lang="de-DE" sz="2400" dirty="0"/>
              <a:t>Es gibt verschiedene Arten nach denen Transaktionen ablaufen können.</a:t>
            </a:r>
            <a:endParaRPr lang="de-DE" sz="2400" dirty="0">
              <a:solidFill>
                <a:schemeClr val="bg1"/>
              </a:solidFill>
            </a:endParaRPr>
          </a:p>
          <a:p>
            <a:pPr lvl="0">
              <a:buFont typeface="Arial" pitchFamily="34" charset="0"/>
              <a:buChar char="•"/>
            </a:pPr>
            <a:r>
              <a:rPr lang="de-DE" sz="2400" dirty="0">
                <a:solidFill>
                  <a:schemeClr val="bg1"/>
                </a:solidFill>
              </a:rPr>
              <a:t> Komplementär-Transaktionen 	   (</a:t>
            </a:r>
            <a:r>
              <a:rPr lang="de-DE" sz="1900" dirty="0">
                <a:solidFill>
                  <a:schemeClr val="bg1"/>
                </a:solidFill>
              </a:rPr>
              <a:t>auch Parallele Transaktionen</a:t>
            </a:r>
            <a:r>
              <a:rPr lang="de-DE" sz="2400" dirty="0">
                <a:solidFill>
                  <a:schemeClr val="bg1"/>
                </a:solidFill>
              </a:rPr>
              <a:t>)</a:t>
            </a:r>
          </a:p>
          <a:p>
            <a:pPr lvl="0">
              <a:buFont typeface="Arial" pitchFamily="34" charset="0"/>
              <a:buChar char="•"/>
            </a:pPr>
            <a:r>
              <a:rPr lang="de-DE" sz="2400" dirty="0">
                <a:solidFill>
                  <a:schemeClr val="bg1"/>
                </a:solidFill>
              </a:rPr>
              <a:t> Nicht-Komplementäre-Transaktionen (</a:t>
            </a:r>
            <a:r>
              <a:rPr lang="de-DE" sz="1900" dirty="0">
                <a:solidFill>
                  <a:schemeClr val="bg1"/>
                </a:solidFill>
              </a:rPr>
              <a:t>auch gekreuzte od. Überkreuztransaktion</a:t>
            </a:r>
            <a:r>
              <a:rPr lang="de-DE" sz="2400" dirty="0">
                <a:solidFill>
                  <a:schemeClr val="bg1"/>
                </a:solidFill>
              </a:rPr>
              <a:t>)</a:t>
            </a:r>
          </a:p>
          <a:p>
            <a:pPr lvl="0">
              <a:buFont typeface="Arial" pitchFamily="34" charset="0"/>
              <a:buChar char="•"/>
            </a:pPr>
            <a:r>
              <a:rPr lang="de-DE" sz="2400" dirty="0">
                <a:solidFill>
                  <a:schemeClr val="bg1"/>
                </a:solidFill>
              </a:rPr>
              <a:t> Verdeckte Transaktionen</a:t>
            </a:r>
          </a:p>
        </p:txBody>
      </p:sp>
      <p:sp>
        <p:nvSpPr>
          <p:cNvPr id="6" name="Titel 1"/>
          <p:cNvSpPr>
            <a:spLocks noGrp="1"/>
          </p:cNvSpPr>
          <p:nvPr>
            <p:ph type="title"/>
          </p:nvPr>
        </p:nvSpPr>
        <p:spPr>
          <a:xfrm>
            <a:off x="457200" y="-243408"/>
            <a:ext cx="8229600" cy="1143000"/>
          </a:xfrm>
        </p:spPr>
        <p:txBody>
          <a:bodyPr/>
          <a:lstStyle/>
          <a:p>
            <a:r>
              <a:rPr lang="de-CH" dirty="0"/>
              <a:t>7. Die drei Kommunikationsarten</a:t>
            </a: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35496" y="2420888"/>
            <a:ext cx="8784976" cy="4154984"/>
          </a:xfrm>
          <a:prstGeom prst="rect">
            <a:avLst/>
          </a:prstGeom>
        </p:spPr>
        <p:txBody>
          <a:bodyPr wrap="square">
            <a:spAutoFit/>
          </a:bodyPr>
          <a:lstStyle/>
          <a:p>
            <a:r>
              <a:rPr lang="de-DE" sz="2200" b="1" dirty="0"/>
              <a:t>Beispiel 1:</a:t>
            </a:r>
            <a:endParaRPr lang="de-DE" sz="2200" dirty="0"/>
          </a:p>
          <a:p>
            <a:r>
              <a:rPr lang="de-DE" sz="2200" dirty="0"/>
              <a:t>Gesendet aus Erwachsenen-Ich:   "</a:t>
            </a:r>
            <a:r>
              <a:rPr lang="de-DE" sz="2200" b="1" dirty="0"/>
              <a:t>Wie spät ist es?</a:t>
            </a:r>
            <a:r>
              <a:rPr lang="de-DE" sz="2200" dirty="0"/>
              <a:t>"</a:t>
            </a:r>
          </a:p>
          <a:p>
            <a:endParaRPr lang="de-DE" sz="2200" dirty="0"/>
          </a:p>
          <a:p>
            <a:r>
              <a:rPr lang="de-DE" sz="2200" dirty="0"/>
              <a:t>Empfangen im Erwachsenen-Ich: "</a:t>
            </a:r>
            <a:r>
              <a:rPr lang="de-DE" sz="2200" b="1" dirty="0"/>
              <a:t>Es ist kurz nach neun.</a:t>
            </a:r>
            <a:r>
              <a:rPr lang="de-DE" sz="2200" dirty="0"/>
              <a:t>"</a:t>
            </a:r>
          </a:p>
          <a:p>
            <a:endParaRPr lang="de-DE" sz="2200" dirty="0"/>
          </a:p>
          <a:p>
            <a:endParaRPr lang="de-DE" sz="2200" dirty="0"/>
          </a:p>
          <a:p>
            <a:endParaRPr lang="de-DE" sz="2200" dirty="0"/>
          </a:p>
          <a:p>
            <a:endParaRPr lang="de-DE" sz="2200" dirty="0"/>
          </a:p>
          <a:p>
            <a:endParaRPr lang="de-DE" sz="2200" dirty="0"/>
          </a:p>
          <a:p>
            <a:r>
              <a:rPr lang="de-DE" sz="2200" dirty="0"/>
              <a:t>Ist gleich: </a:t>
            </a:r>
          </a:p>
          <a:p>
            <a:r>
              <a:rPr lang="de-DE" sz="2200" dirty="0"/>
              <a:t>Der Austausch einer Transaktion zwischen </a:t>
            </a:r>
          </a:p>
          <a:p>
            <a:r>
              <a:rPr lang="de-DE" sz="2200" dirty="0"/>
              <a:t>	         Erwachsenen-Ich 	und 	Erwachsenen-Ich</a:t>
            </a:r>
          </a:p>
        </p:txBody>
      </p:sp>
      <p:sp>
        <p:nvSpPr>
          <p:cNvPr id="7" name="Ellipse 6"/>
          <p:cNvSpPr/>
          <p:nvPr/>
        </p:nvSpPr>
        <p:spPr>
          <a:xfrm>
            <a:off x="6588224" y="1268760"/>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8" name="Ellipse 7"/>
          <p:cNvSpPr/>
          <p:nvPr/>
        </p:nvSpPr>
        <p:spPr>
          <a:xfrm>
            <a:off x="6624328" y="2456992"/>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9" name="Ellipse 8"/>
          <p:cNvSpPr/>
          <p:nvPr/>
        </p:nvSpPr>
        <p:spPr>
          <a:xfrm>
            <a:off x="6624328" y="368112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0" name="Ellipse 9"/>
          <p:cNvSpPr/>
          <p:nvPr/>
        </p:nvSpPr>
        <p:spPr>
          <a:xfrm>
            <a:off x="8028384" y="1268760"/>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1" name="Ellipse 10"/>
          <p:cNvSpPr/>
          <p:nvPr/>
        </p:nvSpPr>
        <p:spPr>
          <a:xfrm>
            <a:off x="8064488" y="2456992"/>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2" name="Ellipse 11"/>
          <p:cNvSpPr/>
          <p:nvPr/>
        </p:nvSpPr>
        <p:spPr>
          <a:xfrm>
            <a:off x="8064488" y="368112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cxnSp>
        <p:nvCxnSpPr>
          <p:cNvPr id="26" name="Gerade Verbindung mit Pfeil 25"/>
          <p:cNvCxnSpPr/>
          <p:nvPr/>
        </p:nvCxnSpPr>
        <p:spPr>
          <a:xfrm>
            <a:off x="7524328" y="2708920"/>
            <a:ext cx="648072"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H="1">
            <a:off x="7452320" y="3068960"/>
            <a:ext cx="612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6588224" y="5013296"/>
            <a:ext cx="2376264" cy="10800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Komplementär-Transaktionen</a:t>
            </a:r>
          </a:p>
        </p:txBody>
      </p:sp>
      <p:sp>
        <p:nvSpPr>
          <p:cNvPr id="15" name="Titel 1"/>
          <p:cNvSpPr>
            <a:spLocks noGrp="1"/>
          </p:cNvSpPr>
          <p:nvPr>
            <p:ph type="title"/>
          </p:nvPr>
        </p:nvSpPr>
        <p:spPr>
          <a:xfrm>
            <a:off x="457200" y="-315416"/>
            <a:ext cx="8229600" cy="1143000"/>
          </a:xfrm>
        </p:spPr>
        <p:txBody>
          <a:bodyPr/>
          <a:lstStyle/>
          <a:p>
            <a:r>
              <a:rPr lang="de-CH" dirty="0"/>
              <a:t>7. Die drei Kommunikationsarten</a:t>
            </a:r>
            <a:endParaRPr lang="de-DE" dirty="0"/>
          </a:p>
        </p:txBody>
      </p:sp>
      <p:sp>
        <p:nvSpPr>
          <p:cNvPr id="13" name="Rectangle 1">
            <a:extLst>
              <a:ext uri="{FF2B5EF4-FFF2-40B4-BE49-F238E27FC236}">
                <a16:creationId xmlns:a16="http://schemas.microsoft.com/office/drawing/2014/main" id="{19E62E69-1135-4460-BDDA-B1F444727301}"/>
              </a:ext>
            </a:extLst>
          </p:cNvPr>
          <p:cNvSpPr>
            <a:spLocks noChangeArrowheads="1"/>
          </p:cNvSpPr>
          <p:nvPr/>
        </p:nvSpPr>
        <p:spPr bwMode="auto">
          <a:xfrm>
            <a:off x="0" y="476672"/>
            <a:ext cx="9468544"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2400" dirty="0"/>
              <a:t>Pfeile stellen das Hin und Her dar, um zu erkennen was beim Kommunizieren passiert. </a:t>
            </a:r>
          </a:p>
          <a:p>
            <a:endParaRPr lang="de-DE" sz="900" dirty="0"/>
          </a:p>
          <a:p>
            <a:r>
              <a:rPr lang="de-DE" sz="2400" dirty="0"/>
              <a:t>Es gibt verschiedene Transaktionsabläufe.</a:t>
            </a:r>
          </a:p>
          <a:p>
            <a:pPr lvl="0">
              <a:buFont typeface="Arial" pitchFamily="34" charset="0"/>
              <a:buChar char="•"/>
            </a:pPr>
            <a:r>
              <a:rPr lang="de-DE" sz="2400" dirty="0"/>
              <a:t> </a:t>
            </a:r>
            <a:r>
              <a:rPr lang="de-DE" sz="2400" dirty="0">
                <a:solidFill>
                  <a:srgbClr val="C00000"/>
                </a:solidFill>
              </a:rPr>
              <a:t>Komplementär-Transaktionen (</a:t>
            </a:r>
            <a:r>
              <a:rPr lang="de-DE" sz="1900" dirty="0">
                <a:solidFill>
                  <a:srgbClr val="C00000"/>
                </a:solidFill>
              </a:rPr>
              <a:t>auch Parallele TA</a:t>
            </a:r>
            <a:r>
              <a:rPr lang="de-DE" sz="2400" dirty="0">
                <a:solidFill>
                  <a:srgbClr val="C00000"/>
                </a:solidFill>
              </a:rPr>
              <a:t>)</a:t>
            </a:r>
          </a:p>
          <a:p>
            <a:pPr lvl="0">
              <a:buFont typeface="Arial" pitchFamily="34" charset="0"/>
              <a:buChar char="•"/>
            </a:pPr>
            <a:r>
              <a:rPr lang="de-DE" sz="2400" dirty="0">
                <a:solidFill>
                  <a:schemeClr val="bg1"/>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35496" y="2811700"/>
            <a:ext cx="8784976" cy="3785652"/>
          </a:xfrm>
          <a:prstGeom prst="rect">
            <a:avLst/>
          </a:prstGeom>
        </p:spPr>
        <p:txBody>
          <a:bodyPr wrap="square">
            <a:spAutoFit/>
          </a:bodyPr>
          <a:lstStyle/>
          <a:p>
            <a:r>
              <a:rPr lang="de-DE" sz="2400" b="1" dirty="0"/>
              <a:t>Beispiel 2:</a:t>
            </a:r>
            <a:endParaRPr lang="de-DE" sz="2400" dirty="0"/>
          </a:p>
          <a:p>
            <a:r>
              <a:rPr lang="de-DE" sz="2400" dirty="0"/>
              <a:t>Gesendet aus Erwachsenen-Ich: </a:t>
            </a:r>
          </a:p>
          <a:p>
            <a:r>
              <a:rPr lang="de-DE" sz="2400" dirty="0"/>
              <a:t>		</a:t>
            </a:r>
            <a:r>
              <a:rPr lang="de-DE" sz="2400" b="1" dirty="0"/>
              <a:t>Wann hast du vor das zu erledigen?</a:t>
            </a:r>
          </a:p>
          <a:p>
            <a:endParaRPr lang="de-DE" sz="2400" dirty="0"/>
          </a:p>
          <a:p>
            <a:r>
              <a:rPr lang="de-DE" sz="2400" dirty="0"/>
              <a:t>Gehört im  (rebellischen) Kind-Ich: </a:t>
            </a:r>
          </a:p>
          <a:p>
            <a:r>
              <a:rPr lang="de-DE" sz="2400" dirty="0"/>
              <a:t>		</a:t>
            </a:r>
            <a:r>
              <a:rPr lang="de-DE" sz="2400" b="1" dirty="0"/>
              <a:t>Das wirst du schon sehen.</a:t>
            </a:r>
          </a:p>
          <a:p>
            <a:endParaRPr lang="de-DE" sz="2400" dirty="0"/>
          </a:p>
          <a:p>
            <a:r>
              <a:rPr lang="de-DE" sz="2400" dirty="0"/>
              <a:t>Ist gleich: Der Austausch von Transaktionen zw. </a:t>
            </a:r>
          </a:p>
          <a:p>
            <a:r>
              <a:rPr lang="de-DE" sz="2400" dirty="0"/>
              <a:t>		</a:t>
            </a:r>
          </a:p>
          <a:p>
            <a:r>
              <a:rPr lang="de-DE" sz="2400" dirty="0"/>
              <a:t>Erwachsenen-Ich und (rebellischem) Kind-Ich</a:t>
            </a:r>
          </a:p>
        </p:txBody>
      </p:sp>
      <p:sp>
        <p:nvSpPr>
          <p:cNvPr id="7" name="Ellipse 6"/>
          <p:cNvSpPr/>
          <p:nvPr/>
        </p:nvSpPr>
        <p:spPr>
          <a:xfrm>
            <a:off x="6588224" y="1944707"/>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8" name="Ellipse 7"/>
          <p:cNvSpPr/>
          <p:nvPr/>
        </p:nvSpPr>
        <p:spPr>
          <a:xfrm>
            <a:off x="6624328" y="3132939"/>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9" name="Ellipse 8"/>
          <p:cNvSpPr/>
          <p:nvPr/>
        </p:nvSpPr>
        <p:spPr>
          <a:xfrm>
            <a:off x="6624328" y="4357075"/>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0" name="Ellipse 9"/>
          <p:cNvSpPr/>
          <p:nvPr/>
        </p:nvSpPr>
        <p:spPr>
          <a:xfrm>
            <a:off x="8028384" y="1944707"/>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1" name="Ellipse 10"/>
          <p:cNvSpPr/>
          <p:nvPr/>
        </p:nvSpPr>
        <p:spPr>
          <a:xfrm>
            <a:off x="8064488" y="3132939"/>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2" name="Ellipse 11"/>
          <p:cNvSpPr/>
          <p:nvPr/>
        </p:nvSpPr>
        <p:spPr>
          <a:xfrm>
            <a:off x="8064488" y="4357075"/>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3" name="Rechteck 12"/>
          <p:cNvSpPr/>
          <p:nvPr/>
        </p:nvSpPr>
        <p:spPr>
          <a:xfrm>
            <a:off x="6660232" y="5689123"/>
            <a:ext cx="2376264" cy="10800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Nicht-Komplementär-Transaktionen</a:t>
            </a:r>
          </a:p>
        </p:txBody>
      </p:sp>
      <p:cxnSp>
        <p:nvCxnSpPr>
          <p:cNvPr id="15" name="Gerade Verbindung mit Pfeil 14"/>
          <p:cNvCxnSpPr/>
          <p:nvPr/>
        </p:nvCxnSpPr>
        <p:spPr>
          <a:xfrm flipV="1">
            <a:off x="7308304" y="2592779"/>
            <a:ext cx="707866" cy="182409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7452320" y="3600891"/>
            <a:ext cx="648072"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6695728" y="5329083"/>
            <a:ext cx="2448272" cy="369332"/>
          </a:xfrm>
          <a:prstGeom prst="rect">
            <a:avLst/>
          </a:prstGeom>
        </p:spPr>
        <p:txBody>
          <a:bodyPr wrap="square">
            <a:spAutoFit/>
          </a:bodyPr>
          <a:lstStyle/>
          <a:p>
            <a:r>
              <a:rPr lang="de-DE" dirty="0"/>
              <a:t>gekreuzten Transaktion</a:t>
            </a:r>
          </a:p>
        </p:txBody>
      </p:sp>
      <p:sp>
        <p:nvSpPr>
          <p:cNvPr id="19" name="Titel 1"/>
          <p:cNvSpPr>
            <a:spLocks noGrp="1"/>
          </p:cNvSpPr>
          <p:nvPr>
            <p:ph type="title"/>
          </p:nvPr>
        </p:nvSpPr>
        <p:spPr>
          <a:xfrm>
            <a:off x="457200" y="-243408"/>
            <a:ext cx="8229600" cy="1143000"/>
          </a:xfrm>
        </p:spPr>
        <p:txBody>
          <a:bodyPr/>
          <a:lstStyle/>
          <a:p>
            <a:r>
              <a:rPr lang="de-CH" dirty="0"/>
              <a:t>7. Die drei Kommunikationsarten</a:t>
            </a:r>
            <a:endParaRPr lang="de-DE" dirty="0"/>
          </a:p>
        </p:txBody>
      </p:sp>
      <p:sp>
        <p:nvSpPr>
          <p:cNvPr id="14" name="Rectangle 1">
            <a:extLst>
              <a:ext uri="{FF2B5EF4-FFF2-40B4-BE49-F238E27FC236}">
                <a16:creationId xmlns:a16="http://schemas.microsoft.com/office/drawing/2014/main" id="{A03A12DF-BDB7-415B-8115-CA652395598C}"/>
              </a:ext>
            </a:extLst>
          </p:cNvPr>
          <p:cNvSpPr>
            <a:spLocks noChangeArrowheads="1"/>
          </p:cNvSpPr>
          <p:nvPr/>
        </p:nvSpPr>
        <p:spPr bwMode="auto">
          <a:xfrm>
            <a:off x="-36512" y="620688"/>
            <a:ext cx="9468544"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de-DE" sz="900" dirty="0"/>
          </a:p>
          <a:p>
            <a:r>
              <a:rPr lang="de-DE" sz="2400" dirty="0"/>
              <a:t>Es gibt verschiedene Arten nach denen Transaktionen ablaufen können.</a:t>
            </a:r>
          </a:p>
          <a:p>
            <a:pPr lvl="0">
              <a:buFont typeface="Arial" pitchFamily="34" charset="0"/>
              <a:buChar char="•"/>
            </a:pPr>
            <a:r>
              <a:rPr lang="de-DE" sz="2400" dirty="0"/>
              <a:t> Komplementär-Transaktionen 	   (</a:t>
            </a:r>
            <a:r>
              <a:rPr lang="de-DE" sz="1900" dirty="0"/>
              <a:t>auch Parallele TA</a:t>
            </a:r>
            <a:r>
              <a:rPr lang="de-DE" sz="2400" dirty="0"/>
              <a:t>)</a:t>
            </a:r>
          </a:p>
          <a:p>
            <a:pPr lvl="0">
              <a:buFont typeface="Arial" pitchFamily="34" charset="0"/>
              <a:buChar char="•"/>
            </a:pPr>
            <a:r>
              <a:rPr lang="de-DE" sz="2400" dirty="0"/>
              <a:t> </a:t>
            </a:r>
            <a:r>
              <a:rPr lang="de-DE" sz="2400" dirty="0">
                <a:solidFill>
                  <a:srgbClr val="C00000"/>
                </a:solidFill>
              </a:rPr>
              <a:t>Nicht-Komplementäre-Transaktionen (</a:t>
            </a:r>
            <a:r>
              <a:rPr lang="de-DE" sz="1900" dirty="0">
                <a:solidFill>
                  <a:srgbClr val="C00000"/>
                </a:solidFill>
              </a:rPr>
              <a:t>auch Überkreuz-TA</a:t>
            </a:r>
            <a:r>
              <a:rPr lang="de-DE" sz="2400" dirty="0">
                <a:solidFill>
                  <a:srgbClr val="C00000"/>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35496" y="2348880"/>
            <a:ext cx="8784976" cy="3785652"/>
          </a:xfrm>
          <a:prstGeom prst="rect">
            <a:avLst/>
          </a:prstGeom>
        </p:spPr>
        <p:txBody>
          <a:bodyPr wrap="square">
            <a:spAutoFit/>
          </a:bodyPr>
          <a:lstStyle/>
          <a:p>
            <a:r>
              <a:rPr lang="de-DE" sz="2400" b="1" dirty="0"/>
              <a:t>Beispiel 3:</a:t>
            </a:r>
            <a:endParaRPr lang="de-DE" sz="2400" dirty="0"/>
          </a:p>
          <a:p>
            <a:r>
              <a:rPr lang="de-DE" sz="2400" dirty="0"/>
              <a:t>Gesendet aus dem Eltern-Ich: </a:t>
            </a:r>
          </a:p>
          <a:p>
            <a:r>
              <a:rPr lang="de-DE" sz="2400" dirty="0"/>
              <a:t>	</a:t>
            </a:r>
            <a:r>
              <a:rPr lang="de-DE" sz="2400" b="1" dirty="0"/>
              <a:t>Das will ich nicht noch einmal erleben!</a:t>
            </a:r>
          </a:p>
          <a:p>
            <a:endParaRPr lang="de-DE" sz="2400" dirty="0"/>
          </a:p>
          <a:p>
            <a:r>
              <a:rPr lang="de-DE" sz="2400" dirty="0"/>
              <a:t>Gehört im (braven) Kind-Ich: </a:t>
            </a:r>
          </a:p>
          <a:p>
            <a:r>
              <a:rPr lang="de-DE" sz="2400" dirty="0"/>
              <a:t>	</a:t>
            </a:r>
            <a:r>
              <a:rPr lang="de-DE" sz="2400" b="1" dirty="0"/>
              <a:t>Ich werde mich ab jetzt mehr anstrengen.</a:t>
            </a:r>
          </a:p>
          <a:p>
            <a:endParaRPr lang="de-DE" sz="2400" dirty="0"/>
          </a:p>
          <a:p>
            <a:r>
              <a:rPr lang="de-DE" sz="2400" dirty="0"/>
              <a:t>Ist gleich: Der Austausch von Transaktionen zw. </a:t>
            </a:r>
          </a:p>
          <a:p>
            <a:r>
              <a:rPr lang="de-DE" sz="2400" dirty="0"/>
              <a:t>			</a:t>
            </a:r>
          </a:p>
          <a:p>
            <a:r>
              <a:rPr lang="de-DE" sz="2400" dirty="0"/>
              <a:t>		Eltern-Ich 	und 	Kind-Ich.</a:t>
            </a:r>
          </a:p>
        </p:txBody>
      </p:sp>
      <p:sp>
        <p:nvSpPr>
          <p:cNvPr id="7" name="Ellipse 6"/>
          <p:cNvSpPr/>
          <p:nvPr/>
        </p:nvSpPr>
        <p:spPr>
          <a:xfrm>
            <a:off x="6588224" y="1738545"/>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8" name="Ellipse 7"/>
          <p:cNvSpPr/>
          <p:nvPr/>
        </p:nvSpPr>
        <p:spPr>
          <a:xfrm>
            <a:off x="6624328" y="2926777"/>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9" name="Ellipse 8"/>
          <p:cNvSpPr/>
          <p:nvPr/>
        </p:nvSpPr>
        <p:spPr>
          <a:xfrm>
            <a:off x="6624328" y="4150913"/>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0" name="Ellipse 9"/>
          <p:cNvSpPr/>
          <p:nvPr/>
        </p:nvSpPr>
        <p:spPr>
          <a:xfrm>
            <a:off x="8028384" y="1738545"/>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1" name="Ellipse 10"/>
          <p:cNvSpPr/>
          <p:nvPr/>
        </p:nvSpPr>
        <p:spPr>
          <a:xfrm>
            <a:off x="8064488" y="2926777"/>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2" name="Ellipse 11"/>
          <p:cNvSpPr/>
          <p:nvPr/>
        </p:nvSpPr>
        <p:spPr>
          <a:xfrm>
            <a:off x="8064488" y="4150913"/>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3" name="Rechteck 12"/>
          <p:cNvSpPr/>
          <p:nvPr/>
        </p:nvSpPr>
        <p:spPr>
          <a:xfrm>
            <a:off x="6660232" y="5482961"/>
            <a:ext cx="2376264" cy="10800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Nicht-Komplementär-Transaktionen</a:t>
            </a:r>
          </a:p>
        </p:txBody>
      </p:sp>
      <p:cxnSp>
        <p:nvCxnSpPr>
          <p:cNvPr id="15" name="Gerade Verbindung mit Pfeil 14"/>
          <p:cNvCxnSpPr/>
          <p:nvPr/>
        </p:nvCxnSpPr>
        <p:spPr>
          <a:xfrm flipH="1" flipV="1">
            <a:off x="7356422" y="2554861"/>
            <a:ext cx="599954" cy="19199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7524328" y="2386617"/>
            <a:ext cx="648072" cy="187220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itel 1"/>
          <p:cNvSpPr>
            <a:spLocks noGrp="1"/>
          </p:cNvSpPr>
          <p:nvPr>
            <p:ph type="title"/>
          </p:nvPr>
        </p:nvSpPr>
        <p:spPr>
          <a:xfrm>
            <a:off x="457200" y="-171400"/>
            <a:ext cx="8229600" cy="1143000"/>
          </a:xfrm>
        </p:spPr>
        <p:txBody>
          <a:bodyPr/>
          <a:lstStyle/>
          <a:p>
            <a:r>
              <a:rPr lang="de-CH" dirty="0"/>
              <a:t>7. Die drei Kommunikationsarten</a:t>
            </a:r>
            <a:endParaRPr lang="de-DE" dirty="0"/>
          </a:p>
        </p:txBody>
      </p:sp>
      <p:sp>
        <p:nvSpPr>
          <p:cNvPr id="14" name="Rectangle 1">
            <a:extLst>
              <a:ext uri="{FF2B5EF4-FFF2-40B4-BE49-F238E27FC236}">
                <a16:creationId xmlns:a16="http://schemas.microsoft.com/office/drawing/2014/main" id="{E469E025-E099-4820-B86E-9F2E166DAAD8}"/>
              </a:ext>
            </a:extLst>
          </p:cNvPr>
          <p:cNvSpPr>
            <a:spLocks noChangeArrowheads="1"/>
          </p:cNvSpPr>
          <p:nvPr/>
        </p:nvSpPr>
        <p:spPr bwMode="auto">
          <a:xfrm>
            <a:off x="-36512" y="620688"/>
            <a:ext cx="9468544"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de-DE" sz="900" dirty="0"/>
          </a:p>
          <a:p>
            <a:r>
              <a:rPr lang="de-DE" sz="2400" dirty="0"/>
              <a:t>Es gibt verschiedene Arten nach denen Transaktionen ablaufen können.</a:t>
            </a:r>
          </a:p>
          <a:p>
            <a:pPr lvl="0">
              <a:buFont typeface="Arial" pitchFamily="34" charset="0"/>
              <a:buChar char="•"/>
            </a:pPr>
            <a:r>
              <a:rPr lang="de-DE" sz="2400" dirty="0"/>
              <a:t> Komplementär-Transaktionen 	   (</a:t>
            </a:r>
            <a:r>
              <a:rPr lang="de-DE" sz="1900" dirty="0"/>
              <a:t>auch Parallele TA</a:t>
            </a:r>
            <a:r>
              <a:rPr lang="de-DE" sz="2400" dirty="0"/>
              <a:t>)</a:t>
            </a:r>
          </a:p>
          <a:p>
            <a:pPr lvl="0">
              <a:buFont typeface="Arial" pitchFamily="34" charset="0"/>
              <a:buChar char="•"/>
            </a:pPr>
            <a:r>
              <a:rPr lang="de-DE" sz="2400" dirty="0"/>
              <a:t> </a:t>
            </a:r>
            <a:r>
              <a:rPr lang="de-DE" sz="2400" dirty="0">
                <a:solidFill>
                  <a:srgbClr val="C00000"/>
                </a:solidFill>
              </a:rPr>
              <a:t>Nicht-Komplementäre-Transaktionen (</a:t>
            </a:r>
            <a:r>
              <a:rPr lang="de-DE" sz="1900" dirty="0">
                <a:solidFill>
                  <a:srgbClr val="C00000"/>
                </a:solidFill>
              </a:rPr>
              <a:t>auch Überkreuz-TA</a:t>
            </a:r>
            <a:r>
              <a:rPr lang="de-DE" sz="2400" dirty="0">
                <a:solidFill>
                  <a:srgbClr val="C00000"/>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35496" y="2514376"/>
            <a:ext cx="8784976" cy="4154984"/>
          </a:xfrm>
          <a:prstGeom prst="rect">
            <a:avLst/>
          </a:prstGeom>
        </p:spPr>
        <p:txBody>
          <a:bodyPr wrap="square">
            <a:spAutoFit/>
          </a:bodyPr>
          <a:lstStyle/>
          <a:p>
            <a:r>
              <a:rPr lang="de-DE" sz="2400" b="1" dirty="0"/>
              <a:t>Beispiel 4:</a:t>
            </a:r>
            <a:endParaRPr lang="de-DE" sz="2400" dirty="0"/>
          </a:p>
          <a:p>
            <a:r>
              <a:rPr lang="de-DE" sz="2400" dirty="0"/>
              <a:t>Mit süffisantem Unterton: </a:t>
            </a:r>
          </a:p>
          <a:p>
            <a:r>
              <a:rPr lang="de-DE" sz="2400" dirty="0"/>
              <a:t>Kann EL – K oder ER – ER sein</a:t>
            </a:r>
          </a:p>
          <a:p>
            <a:r>
              <a:rPr lang="de-DE" sz="2400" dirty="0"/>
              <a:t>	</a:t>
            </a:r>
            <a:r>
              <a:rPr lang="de-DE" sz="2400" b="1" dirty="0"/>
              <a:t>Du hast die Wohnung gestern aber schön </a:t>
            </a:r>
          </a:p>
          <a:p>
            <a:r>
              <a:rPr lang="de-DE" sz="2400" b="1" dirty="0"/>
              <a:t>	sauber gemacht. </a:t>
            </a:r>
          </a:p>
          <a:p>
            <a:endParaRPr lang="de-DE" sz="2400" dirty="0"/>
          </a:p>
          <a:p>
            <a:r>
              <a:rPr lang="de-DE" sz="2400" dirty="0"/>
              <a:t>Im Unterton (die verdeckte Ebene) gibt der Partner </a:t>
            </a:r>
          </a:p>
          <a:p>
            <a:r>
              <a:rPr lang="de-DE" sz="2400" dirty="0"/>
              <a:t>aber zu verstehen, dass er es das Gegenteil meint.</a:t>
            </a:r>
          </a:p>
          <a:p>
            <a:endParaRPr lang="de-DE" sz="2400" dirty="0"/>
          </a:p>
          <a:p>
            <a:r>
              <a:rPr lang="de-DE" sz="2400" dirty="0"/>
              <a:t>Ist gleich: Der Austausch von Transaktionen zw.</a:t>
            </a:r>
          </a:p>
          <a:p>
            <a:r>
              <a:rPr lang="de-DE" sz="2400" dirty="0"/>
              <a:t>		Eltern-Ich 	und 	Kind-Ich.</a:t>
            </a:r>
          </a:p>
        </p:txBody>
      </p:sp>
      <p:sp>
        <p:nvSpPr>
          <p:cNvPr id="7" name="Ellipse 6"/>
          <p:cNvSpPr/>
          <p:nvPr/>
        </p:nvSpPr>
        <p:spPr>
          <a:xfrm>
            <a:off x="6588224" y="206141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8" name="Ellipse 7"/>
          <p:cNvSpPr/>
          <p:nvPr/>
        </p:nvSpPr>
        <p:spPr>
          <a:xfrm>
            <a:off x="6624328" y="3249650"/>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9" name="Ellipse 8"/>
          <p:cNvSpPr/>
          <p:nvPr/>
        </p:nvSpPr>
        <p:spPr>
          <a:xfrm>
            <a:off x="6624328" y="4473786"/>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0" name="Ellipse 9"/>
          <p:cNvSpPr/>
          <p:nvPr/>
        </p:nvSpPr>
        <p:spPr>
          <a:xfrm>
            <a:off x="8028384" y="206141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1" name="Ellipse 10"/>
          <p:cNvSpPr/>
          <p:nvPr/>
        </p:nvSpPr>
        <p:spPr>
          <a:xfrm>
            <a:off x="8064488" y="3249650"/>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2" name="Ellipse 11"/>
          <p:cNvSpPr/>
          <p:nvPr/>
        </p:nvSpPr>
        <p:spPr>
          <a:xfrm>
            <a:off x="8064488" y="4473786"/>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4" name="Rechteck 13"/>
          <p:cNvSpPr/>
          <p:nvPr/>
        </p:nvSpPr>
        <p:spPr>
          <a:xfrm>
            <a:off x="6588224" y="5661818"/>
            <a:ext cx="2376264" cy="10800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Verdeckte Transaktionen</a:t>
            </a:r>
          </a:p>
        </p:txBody>
      </p:sp>
      <p:cxnSp>
        <p:nvCxnSpPr>
          <p:cNvPr id="16" name="Gerade Verbindung mit Pfeil 15"/>
          <p:cNvCxnSpPr/>
          <p:nvPr/>
        </p:nvCxnSpPr>
        <p:spPr>
          <a:xfrm>
            <a:off x="7380312" y="3717602"/>
            <a:ext cx="648072" cy="0"/>
          </a:xfrm>
          <a:prstGeom prst="straightConnector1">
            <a:avLst/>
          </a:prstGeom>
          <a:ln w="762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7308304" y="2781498"/>
            <a:ext cx="792088" cy="1728192"/>
          </a:xfrm>
          <a:prstGeom prst="straightConnector1">
            <a:avLst/>
          </a:prstGeom>
          <a:ln w="762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p:ph type="title"/>
          </p:nvPr>
        </p:nvSpPr>
        <p:spPr>
          <a:xfrm>
            <a:off x="457200" y="-243408"/>
            <a:ext cx="8229600" cy="1143000"/>
          </a:xfrm>
        </p:spPr>
        <p:txBody>
          <a:bodyPr/>
          <a:lstStyle/>
          <a:p>
            <a:r>
              <a:rPr lang="de-CH" dirty="0"/>
              <a:t>7. Die drei Kommunikationsarten</a:t>
            </a:r>
            <a:endParaRPr lang="de-DE" dirty="0"/>
          </a:p>
        </p:txBody>
      </p:sp>
      <p:sp>
        <p:nvSpPr>
          <p:cNvPr id="13" name="Rectangle 1">
            <a:extLst>
              <a:ext uri="{FF2B5EF4-FFF2-40B4-BE49-F238E27FC236}">
                <a16:creationId xmlns:a16="http://schemas.microsoft.com/office/drawing/2014/main" id="{92DA8C26-052D-47C4-9A8E-3B62BDF99C86}"/>
              </a:ext>
            </a:extLst>
          </p:cNvPr>
          <p:cNvSpPr>
            <a:spLocks noChangeArrowheads="1"/>
          </p:cNvSpPr>
          <p:nvPr/>
        </p:nvSpPr>
        <p:spPr bwMode="auto">
          <a:xfrm>
            <a:off x="-36512" y="404664"/>
            <a:ext cx="9468544"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de-DE" sz="900" dirty="0"/>
          </a:p>
          <a:p>
            <a:r>
              <a:rPr lang="de-DE" sz="2400" dirty="0"/>
              <a:t>Es gibt verschiedene Arten nach denen Transaktionen ablaufen können.</a:t>
            </a:r>
          </a:p>
          <a:p>
            <a:pPr lvl="0">
              <a:buFont typeface="Arial" pitchFamily="34" charset="0"/>
              <a:buChar char="•"/>
            </a:pPr>
            <a:r>
              <a:rPr lang="de-DE" sz="2400" dirty="0"/>
              <a:t> Komplementär-Transaktionen 	   (</a:t>
            </a:r>
            <a:r>
              <a:rPr lang="de-DE" sz="1900" dirty="0"/>
              <a:t>auch Parallele TA</a:t>
            </a:r>
            <a:r>
              <a:rPr lang="de-DE" sz="2400" dirty="0"/>
              <a:t>)</a:t>
            </a:r>
          </a:p>
          <a:p>
            <a:pPr lvl="0">
              <a:buFont typeface="Arial" pitchFamily="34" charset="0"/>
              <a:buChar char="•"/>
            </a:pPr>
            <a:r>
              <a:rPr lang="de-DE" sz="2400" dirty="0"/>
              <a:t> Nicht-Komplementäre-Transaktionen (</a:t>
            </a:r>
            <a:r>
              <a:rPr lang="de-DE" sz="1900" dirty="0"/>
              <a:t>auch gekreuzte od. Überkreuztransaktion</a:t>
            </a:r>
            <a:r>
              <a:rPr lang="de-DE" sz="2400" dirty="0"/>
              <a:t>)</a:t>
            </a:r>
          </a:p>
          <a:p>
            <a:pPr lvl="0">
              <a:buFont typeface="Arial" pitchFamily="34" charset="0"/>
              <a:buChar char="•"/>
            </a:pPr>
            <a:r>
              <a:rPr lang="de-DE" sz="2400" dirty="0"/>
              <a:t> </a:t>
            </a:r>
            <a:r>
              <a:rPr lang="de-DE" sz="2400" dirty="0">
                <a:solidFill>
                  <a:srgbClr val="C00000"/>
                </a:solidFill>
              </a:rPr>
              <a:t>Verdeckte Transaktionen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36512" y="550128"/>
            <a:ext cx="9468544"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2400" dirty="0"/>
              <a:t>Pfeile stellen das Hin und Her dar, um zu erkennen was beim Kommunizieren passiert. </a:t>
            </a:r>
          </a:p>
          <a:p>
            <a:endParaRPr lang="de-DE" sz="900" dirty="0"/>
          </a:p>
          <a:p>
            <a:r>
              <a:rPr lang="de-DE" sz="2400" dirty="0"/>
              <a:t>Es gibt verschiedene Arten nach denen Transaktionen ablaufen können.</a:t>
            </a:r>
          </a:p>
          <a:p>
            <a:pPr lvl="0">
              <a:buFont typeface="Arial" pitchFamily="34" charset="0"/>
              <a:buChar char="•"/>
            </a:pPr>
            <a:r>
              <a:rPr lang="de-DE" sz="2400" dirty="0"/>
              <a:t> Komplementär-Transaktionen 	   (</a:t>
            </a:r>
            <a:r>
              <a:rPr lang="de-DE" sz="1900" dirty="0"/>
              <a:t>auch Parallele Transaktionen</a:t>
            </a:r>
            <a:r>
              <a:rPr lang="de-DE" sz="2400" dirty="0"/>
              <a:t>)</a:t>
            </a:r>
          </a:p>
          <a:p>
            <a:pPr lvl="0">
              <a:buFont typeface="Arial" pitchFamily="34" charset="0"/>
              <a:buChar char="•"/>
            </a:pPr>
            <a:r>
              <a:rPr lang="de-DE" sz="2400" dirty="0"/>
              <a:t> Nicht-Komplementäre-Transaktionen (</a:t>
            </a:r>
            <a:r>
              <a:rPr lang="de-DE" sz="1900" dirty="0"/>
              <a:t>auch gekreuzte od. Überkreuztransaktion</a:t>
            </a:r>
            <a:r>
              <a:rPr lang="de-DE" sz="2400" dirty="0"/>
              <a:t>)</a:t>
            </a:r>
          </a:p>
          <a:p>
            <a:pPr lvl="0">
              <a:buFont typeface="Arial" pitchFamily="34" charset="0"/>
              <a:buChar char="•"/>
            </a:pPr>
            <a:r>
              <a:rPr lang="de-DE" sz="2400" dirty="0"/>
              <a:t> Verdeckte Transaktionen</a:t>
            </a:r>
          </a:p>
        </p:txBody>
      </p:sp>
      <p:sp>
        <p:nvSpPr>
          <p:cNvPr id="7" name="Ellipse 6"/>
          <p:cNvSpPr/>
          <p:nvPr/>
        </p:nvSpPr>
        <p:spPr>
          <a:xfrm>
            <a:off x="467544" y="29249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8" name="Ellipse 7"/>
          <p:cNvSpPr/>
          <p:nvPr/>
        </p:nvSpPr>
        <p:spPr>
          <a:xfrm>
            <a:off x="503648" y="38251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9" name="Ellipse 8"/>
          <p:cNvSpPr/>
          <p:nvPr/>
        </p:nvSpPr>
        <p:spPr>
          <a:xfrm>
            <a:off x="503648" y="476124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0" name="Ellipse 9"/>
          <p:cNvSpPr/>
          <p:nvPr/>
        </p:nvSpPr>
        <p:spPr>
          <a:xfrm>
            <a:off x="1907704" y="29249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1" name="Ellipse 10"/>
          <p:cNvSpPr/>
          <p:nvPr/>
        </p:nvSpPr>
        <p:spPr>
          <a:xfrm>
            <a:off x="1943808" y="38251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2" name="Ellipse 11"/>
          <p:cNvSpPr/>
          <p:nvPr/>
        </p:nvSpPr>
        <p:spPr>
          <a:xfrm>
            <a:off x="1943808" y="476124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3" name="Ellipse 12"/>
          <p:cNvSpPr/>
          <p:nvPr/>
        </p:nvSpPr>
        <p:spPr>
          <a:xfrm>
            <a:off x="3347864" y="29249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4" name="Ellipse 13"/>
          <p:cNvSpPr/>
          <p:nvPr/>
        </p:nvSpPr>
        <p:spPr>
          <a:xfrm>
            <a:off x="3383968" y="38251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5" name="Ellipse 14"/>
          <p:cNvSpPr/>
          <p:nvPr/>
        </p:nvSpPr>
        <p:spPr>
          <a:xfrm>
            <a:off x="3383968" y="476124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6" name="Ellipse 15"/>
          <p:cNvSpPr/>
          <p:nvPr/>
        </p:nvSpPr>
        <p:spPr>
          <a:xfrm>
            <a:off x="4788024" y="29249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17" name="Ellipse 16"/>
          <p:cNvSpPr/>
          <p:nvPr/>
        </p:nvSpPr>
        <p:spPr>
          <a:xfrm>
            <a:off x="4824128" y="38251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18" name="Ellipse 17"/>
          <p:cNvSpPr/>
          <p:nvPr/>
        </p:nvSpPr>
        <p:spPr>
          <a:xfrm>
            <a:off x="4824128" y="476124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19" name="Ellipse 18"/>
          <p:cNvSpPr/>
          <p:nvPr/>
        </p:nvSpPr>
        <p:spPr>
          <a:xfrm>
            <a:off x="6084168" y="29249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20" name="Ellipse 19"/>
          <p:cNvSpPr/>
          <p:nvPr/>
        </p:nvSpPr>
        <p:spPr>
          <a:xfrm>
            <a:off x="6120272" y="38251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21" name="Ellipse 20"/>
          <p:cNvSpPr/>
          <p:nvPr/>
        </p:nvSpPr>
        <p:spPr>
          <a:xfrm>
            <a:off x="6120272" y="476124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sp>
        <p:nvSpPr>
          <p:cNvPr id="22" name="Ellipse 21"/>
          <p:cNvSpPr/>
          <p:nvPr/>
        </p:nvSpPr>
        <p:spPr>
          <a:xfrm>
            <a:off x="7524328" y="29249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EL</a:t>
            </a:r>
          </a:p>
        </p:txBody>
      </p:sp>
      <p:sp>
        <p:nvSpPr>
          <p:cNvPr id="23" name="Ellipse 22"/>
          <p:cNvSpPr/>
          <p:nvPr/>
        </p:nvSpPr>
        <p:spPr>
          <a:xfrm>
            <a:off x="7560432" y="3825144"/>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ER</a:t>
            </a:r>
          </a:p>
        </p:txBody>
      </p:sp>
      <p:sp>
        <p:nvSpPr>
          <p:cNvPr id="24" name="Ellipse 23"/>
          <p:cNvSpPr/>
          <p:nvPr/>
        </p:nvSpPr>
        <p:spPr>
          <a:xfrm>
            <a:off x="7560432" y="4761248"/>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rPr>
              <a:t>K</a:t>
            </a:r>
          </a:p>
        </p:txBody>
      </p:sp>
      <p:cxnSp>
        <p:nvCxnSpPr>
          <p:cNvPr id="26" name="Gerade Verbindung mit Pfeil 25"/>
          <p:cNvCxnSpPr/>
          <p:nvPr/>
        </p:nvCxnSpPr>
        <p:spPr>
          <a:xfrm>
            <a:off x="1403648" y="4077072"/>
            <a:ext cx="648072"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H="1">
            <a:off x="1331640" y="4437112"/>
            <a:ext cx="612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7020272" y="4077072"/>
            <a:ext cx="648072"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H="1">
            <a:off x="6948264" y="4437112"/>
            <a:ext cx="612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7020272" y="5085184"/>
            <a:ext cx="648072" cy="0"/>
          </a:xfrm>
          <a:prstGeom prst="straightConnector1">
            <a:avLst/>
          </a:prstGeom>
          <a:ln w="762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H="1">
            <a:off x="6948264" y="5445224"/>
            <a:ext cx="612000" cy="0"/>
          </a:xfrm>
          <a:prstGeom prst="straightConnector1">
            <a:avLst/>
          </a:prstGeom>
          <a:ln w="762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467544" y="5733376"/>
            <a:ext cx="2376264" cy="10800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Komplementär-Transaktionen</a:t>
            </a:r>
          </a:p>
        </p:txBody>
      </p:sp>
      <p:sp>
        <p:nvSpPr>
          <p:cNvPr id="34" name="Rechteck 33"/>
          <p:cNvSpPr/>
          <p:nvPr/>
        </p:nvSpPr>
        <p:spPr>
          <a:xfrm>
            <a:off x="3347864" y="5733256"/>
            <a:ext cx="2376264" cy="10800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Nicht-Komplementär-Transaktionen</a:t>
            </a:r>
          </a:p>
        </p:txBody>
      </p:sp>
      <p:sp>
        <p:nvSpPr>
          <p:cNvPr id="35" name="Rechteck 34"/>
          <p:cNvSpPr/>
          <p:nvPr/>
        </p:nvSpPr>
        <p:spPr>
          <a:xfrm>
            <a:off x="6084168" y="5733256"/>
            <a:ext cx="2376264" cy="1080000"/>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Verdeckte Transaktionen</a:t>
            </a:r>
          </a:p>
        </p:txBody>
      </p:sp>
      <p:cxnSp>
        <p:nvCxnSpPr>
          <p:cNvPr id="36" name="Gerade Verbindung mit Pfeil 35"/>
          <p:cNvCxnSpPr/>
          <p:nvPr/>
        </p:nvCxnSpPr>
        <p:spPr>
          <a:xfrm flipH="1">
            <a:off x="4211960" y="4149080"/>
            <a:ext cx="612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4139952" y="3573016"/>
            <a:ext cx="648072" cy="1368152"/>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itel 1"/>
          <p:cNvSpPr>
            <a:spLocks noGrp="1"/>
          </p:cNvSpPr>
          <p:nvPr>
            <p:ph type="title"/>
          </p:nvPr>
        </p:nvSpPr>
        <p:spPr>
          <a:xfrm>
            <a:off x="457200" y="-243408"/>
            <a:ext cx="8229600" cy="1143000"/>
          </a:xfrm>
        </p:spPr>
        <p:txBody>
          <a:bodyPr/>
          <a:lstStyle/>
          <a:p>
            <a:r>
              <a:rPr lang="de-CH" dirty="0"/>
              <a:t>7. Die drei Kommunikationsarten</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1259632" y="2204864"/>
            <a:ext cx="6608068" cy="4545329"/>
          </a:xfrm>
          <a:prstGeom prst="rect">
            <a:avLst/>
          </a:prstGeom>
          <a:noFill/>
          <a:ln w="9525">
            <a:noFill/>
            <a:miter lim="800000"/>
            <a:headEnd/>
            <a:tailEnd/>
          </a:ln>
        </p:spPr>
      </p:pic>
      <p:sp>
        <p:nvSpPr>
          <p:cNvPr id="8" name="Rechteck 7"/>
          <p:cNvSpPr/>
          <p:nvPr/>
        </p:nvSpPr>
        <p:spPr>
          <a:xfrm>
            <a:off x="179512" y="758314"/>
            <a:ext cx="8784976" cy="1446550"/>
          </a:xfrm>
          <a:prstGeom prst="rect">
            <a:avLst/>
          </a:prstGeom>
        </p:spPr>
        <p:txBody>
          <a:bodyPr wrap="square">
            <a:spAutoFit/>
          </a:bodyPr>
          <a:lstStyle/>
          <a:p>
            <a:r>
              <a:rPr lang="de-DE" sz="2200" dirty="0"/>
              <a:t>Übersicht über die wichtigsten transaktionsanalytischen Konzepte. </a:t>
            </a:r>
          </a:p>
          <a:p>
            <a:r>
              <a:rPr lang="de-DE" sz="2200" dirty="0"/>
              <a:t>Die TA wird ständig weiterentwickelt, so dass weitere Konzepte sukzessive hinzukommen. </a:t>
            </a:r>
          </a:p>
          <a:p>
            <a:r>
              <a:rPr lang="de-DE" sz="2200" dirty="0"/>
              <a:t>Jedes Anwendungsfeld eigene TA-Konzepte hat.</a:t>
            </a:r>
          </a:p>
        </p:txBody>
      </p:sp>
      <p:sp>
        <p:nvSpPr>
          <p:cNvPr id="7" name="Titel 1">
            <a:extLst>
              <a:ext uri="{FF2B5EF4-FFF2-40B4-BE49-F238E27FC236}">
                <a16:creationId xmlns:a16="http://schemas.microsoft.com/office/drawing/2014/main" id="{8BAA6B16-7065-4D96-B43D-F8793B371BCB}"/>
              </a:ext>
            </a:extLst>
          </p:cNvPr>
          <p:cNvSpPr>
            <a:spLocks noGrp="1"/>
          </p:cNvSpPr>
          <p:nvPr>
            <p:ph type="title"/>
          </p:nvPr>
        </p:nvSpPr>
        <p:spPr>
          <a:xfrm>
            <a:off x="395536" y="-243408"/>
            <a:ext cx="8229600" cy="1143000"/>
          </a:xfrm>
        </p:spPr>
        <p:txBody>
          <a:bodyPr/>
          <a:lstStyle/>
          <a:p>
            <a:r>
              <a:rPr lang="de-CH" dirty="0"/>
              <a:t>1. Kurzer Überblick</a:t>
            </a: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51520" y="861973"/>
            <a:ext cx="853244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1. Die Menschen sind in Ordnung</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lang="de-DE" sz="2200" dirty="0">
              <a:latin typeface="Calibri" pitchFamily="34" charset="0"/>
              <a:ea typeface="Times New Roman" pitchFamily="18" charset="0"/>
              <a:cs typeface="Arial" pitchFamily="34" charset="0"/>
            </a:endParaRPr>
          </a:p>
          <a:p>
            <a:pPr lvl="0" eaLnBrk="0" fontAlgn="base" hangingPunct="0">
              <a:spcBef>
                <a:spcPct val="0"/>
              </a:spcBef>
              <a:spcAft>
                <a:spcPct val="0"/>
              </a:spcAft>
              <a:buFontTx/>
              <a:buChar char="•"/>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Menschen sind </a:t>
            </a:r>
            <a:r>
              <a:rPr lang="de-DE" sz="2200" dirty="0">
                <a:latin typeface="Calibri" pitchFamily="34" charset="0"/>
                <a:ea typeface="Times New Roman" pitchFamily="18" charset="0"/>
                <a:cs typeface="Arial" pitchFamily="34" charset="0"/>
              </a:rPr>
              <a:t>von Geburt an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als Personen grundsätzlich in Ordnung.</a:t>
            </a:r>
          </a:p>
          <a:p>
            <a:pPr lvl="0" eaLnBrk="0" fontAlgn="base" hangingPunct="0">
              <a:spcBef>
                <a:spcPct val="0"/>
              </a:spcBef>
              <a:spcAft>
                <a:spcPct val="0"/>
              </a:spcAf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p>
          <a:p>
            <a:pPr lvl="0" eaLnBrk="0" fontAlgn="base" hangingPunct="0">
              <a:spcBef>
                <a:spcPct val="0"/>
              </a:spcBef>
              <a:spcAft>
                <a:spcPct val="0"/>
              </a:spcAft>
              <a:buFontTx/>
              <a:buChar char="•"/>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Es geht dabei um das Bemühen, sich auf Augenhöhe zu begegnen.</a:t>
            </a:r>
          </a:p>
          <a:p>
            <a:pPr lvl="0" eaLnBrk="0" fontAlgn="base" hangingPunct="0">
              <a:spcBef>
                <a:spcPct val="0"/>
              </a:spcBef>
              <a:spcAft>
                <a:spcPct val="0"/>
              </a:spcAft>
            </a:pPr>
            <a:endPar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lvl="0" eaLnBrk="0" fontAlgn="base" hangingPunct="0">
              <a:spcBef>
                <a:spcPct val="0"/>
              </a:spcBef>
              <a:spcAft>
                <a:spcPct val="0"/>
              </a:spcAft>
              <a:buFontTx/>
              <a:buChar char="•"/>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Zuerst steht der Wert den Menschen als Mensch wahrzunehmen und nicht sein Verhalten</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p:txBody>
      </p:sp>
      <p:pic>
        <p:nvPicPr>
          <p:cNvPr id="4" name="Picture 6"/>
          <p:cNvPicPr>
            <a:picLocks noChangeAspect="1" noChangeArrowheads="1"/>
          </p:cNvPicPr>
          <p:nvPr/>
        </p:nvPicPr>
        <p:blipFill>
          <a:blip r:embed="rId3" cstate="print"/>
          <a:srcRect/>
          <a:stretch>
            <a:fillRect/>
          </a:stretch>
        </p:blipFill>
        <p:spPr bwMode="auto">
          <a:xfrm>
            <a:off x="5114987" y="4005064"/>
            <a:ext cx="4029013" cy="2852937"/>
          </a:xfrm>
          <a:prstGeom prst="rect">
            <a:avLst/>
          </a:prstGeom>
          <a:noFill/>
          <a:ln w="9525">
            <a:noFill/>
            <a:miter lim="800000"/>
            <a:headEnd/>
            <a:tailEnd/>
          </a:ln>
        </p:spPr>
      </p:pic>
      <p:sp>
        <p:nvSpPr>
          <p:cNvPr id="7" name="Titel 1">
            <a:extLst>
              <a:ext uri="{FF2B5EF4-FFF2-40B4-BE49-F238E27FC236}">
                <a16:creationId xmlns:a16="http://schemas.microsoft.com/office/drawing/2014/main" id="{ED2E926D-06F8-4CA4-8946-9D579E4EF321}"/>
              </a:ext>
            </a:extLst>
          </p:cNvPr>
          <p:cNvSpPr txBox="1">
            <a:spLocks/>
          </p:cNvSpPr>
          <p:nvPr/>
        </p:nvSpPr>
        <p:spPr>
          <a:xfrm>
            <a:off x="395536"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a:t>1. Kurzer Überblick</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5114987" y="4005064"/>
            <a:ext cx="4029013" cy="2852937"/>
          </a:xfrm>
          <a:prstGeom prst="rect">
            <a:avLst/>
          </a:prstGeom>
          <a:noFill/>
          <a:ln w="9525">
            <a:noFill/>
            <a:miter lim="800000"/>
            <a:headEnd/>
            <a:tailEnd/>
          </a:ln>
        </p:spPr>
      </p:pic>
      <p:sp>
        <p:nvSpPr>
          <p:cNvPr id="87041" name="Rectangle 1"/>
          <p:cNvSpPr>
            <a:spLocks noChangeArrowheads="1"/>
          </p:cNvSpPr>
          <p:nvPr/>
        </p:nvSpPr>
        <p:spPr bwMode="auto">
          <a:xfrm>
            <a:off x="251520" y="1066964"/>
            <a:ext cx="853244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2. Jeder Mensch hat die Fähigkeit zu denken</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lang="de-DE" sz="2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selbstbestimmtes Denken und Handeln.</a:t>
            </a:r>
          </a:p>
          <a:p>
            <a:pPr lvl="0" eaLnBrk="0" fontAlgn="base" hangingPunct="0">
              <a:spcBef>
                <a:spcPct val="0"/>
              </a:spcBef>
              <a:spcAft>
                <a:spcPct val="0"/>
              </a:spcAft>
              <a:buFont typeface="Arial" pitchFamily="34" charset="0"/>
              <a:buChar char="•"/>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Selbstbestimmtes Denken ist </a:t>
            </a:r>
            <a:r>
              <a:rPr lang="de-DE" sz="2200" dirty="0">
                <a:latin typeface="Calibri" pitchFamily="34" charset="0"/>
                <a:ea typeface="Times New Roman" pitchFamily="18" charset="0"/>
                <a:cs typeface="Arial" pitchFamily="34" charset="0"/>
              </a:rPr>
              <a:t>überprüftes Denken </a:t>
            </a:r>
          </a:p>
          <a:p>
            <a:pPr lvl="0" eaLnBrk="0" fontAlgn="base" hangingPunct="0">
              <a:spcBef>
                <a:spcPct val="0"/>
              </a:spcBef>
              <a:spcAft>
                <a:spcPct val="0"/>
              </a:spcAft>
              <a:buFont typeface="Arial" pitchFamily="34" charset="0"/>
              <a:buChar char="•"/>
            </a:pPr>
            <a:r>
              <a:rPr lang="de-DE" sz="2200" dirty="0">
                <a:latin typeface="Calibri" pitchFamily="34" charset="0"/>
                <a:ea typeface="Times New Roman" pitchFamily="18" charset="0"/>
                <a:cs typeface="Arial" pitchFamily="34" charset="0"/>
              </a:rPr>
              <a:t> Selbstbestimmtes Denken ist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kein übernommenes Denken aus   </a:t>
            </a:r>
          </a:p>
          <a:p>
            <a:pPr lvl="0" eaLnBrk="0" fontAlgn="base" hangingPunct="0">
              <a:spcBef>
                <a:spcPct val="0"/>
              </a:spcBef>
              <a:spcAft>
                <a:spcPct val="0"/>
              </a:spcAft>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unbewussten Erinnerungen</a:t>
            </a:r>
          </a:p>
          <a:p>
            <a:pPr lvl="0" eaLnBrk="0" fontAlgn="base" hangingPunct="0">
              <a:spcBef>
                <a:spcPct val="0"/>
              </a:spcBef>
              <a:spcAft>
                <a:spcPct val="0"/>
              </a:spcAft>
              <a:buFont typeface="Arial" pitchFamily="34" charset="0"/>
              <a:buChar char="•"/>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Überprüfen kann man nur, was ins Bewusstsein vorgedrungen ist.</a:t>
            </a:r>
          </a:p>
          <a:p>
            <a:pPr lvl="0" eaLnBrk="0" fontAlgn="base" hangingPunct="0">
              <a:spcBef>
                <a:spcPct val="0"/>
              </a:spcBef>
              <a:spcAft>
                <a:spcPct val="0"/>
              </a:spcAft>
              <a:buFont typeface="Arial" pitchFamily="34" charset="0"/>
              <a:buChar char="•"/>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wichtig ist, den Einfluss des Unbewussten bewusst zu machen.</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p:txBody>
      </p:sp>
      <p:sp>
        <p:nvSpPr>
          <p:cNvPr id="8" name="Titel 1">
            <a:extLst>
              <a:ext uri="{FF2B5EF4-FFF2-40B4-BE49-F238E27FC236}">
                <a16:creationId xmlns:a16="http://schemas.microsoft.com/office/drawing/2014/main" id="{6EA2E10A-14B7-4CF7-BCEB-3C9A56AC518C}"/>
              </a:ext>
            </a:extLst>
          </p:cNvPr>
          <p:cNvSpPr>
            <a:spLocks noGrp="1"/>
          </p:cNvSpPr>
          <p:nvPr>
            <p:ph type="title"/>
          </p:nvPr>
        </p:nvSpPr>
        <p:spPr>
          <a:xfrm>
            <a:off x="395536" y="-243408"/>
            <a:ext cx="8229600" cy="1143000"/>
          </a:xfrm>
        </p:spPr>
        <p:txBody>
          <a:bodyPr/>
          <a:lstStyle/>
          <a:p>
            <a:r>
              <a:rPr lang="de-CH" dirty="0"/>
              <a:t>1. Kurzer Überblick</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51520" y="1236241"/>
            <a:ext cx="853244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2200" b="1" dirty="0">
                <a:latin typeface="Arial" pitchFamily="34" charset="0"/>
                <a:ea typeface="Times New Roman" pitchFamily="18" charset="0"/>
                <a:cs typeface="Arial" pitchFamily="34" charset="0"/>
              </a:rPr>
              <a:t>3. </a:t>
            </a: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Das Modell ist entscheidungsorientiert</a:t>
            </a:r>
          </a:p>
          <a:p>
            <a:pPr marL="0" marR="0" lvl="0" indent="0" algn="l" defTabSz="914400" rtl="0" eaLnBrk="1" fontAlgn="base" latinLnBrk="0" hangingPunct="1">
              <a:lnSpc>
                <a:spcPct val="100000"/>
              </a:lnSpc>
              <a:spcBef>
                <a:spcPct val="0"/>
              </a:spcBef>
              <a:spcAft>
                <a:spcPct val="0"/>
              </a:spcAft>
              <a:buClrTx/>
              <a:buSzTx/>
              <a:buFontTx/>
              <a:buNone/>
              <a:tabLst/>
            </a:pPr>
            <a:endParaRPr lang="de-DE" sz="2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Sich zu entscheiden ist erlernbar und kann stets verbessert werden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Wir können Entscheidungen treffen</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und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überdenken </a:t>
            </a:r>
          </a:p>
          <a:p>
            <a:pPr marL="0" marR="0" lvl="0" indent="0" algn="l" defTabSz="914400" rtl="0" eaLnBrk="0" fontAlgn="base" latinLnBrk="0" hangingPunct="0">
              <a:lnSpc>
                <a:spcPct val="100000"/>
              </a:lnSpc>
              <a:spcBef>
                <a:spcPct val="0"/>
              </a:spcBef>
              <a:spcAft>
                <a:spcPct val="0"/>
              </a:spcAft>
              <a:buClrTx/>
              <a:buSzTx/>
              <a:buFontTx/>
              <a:buChar char="•"/>
              <a:tabLst/>
            </a:pPr>
            <a:endParaRPr lang="de-DE" sz="2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Wir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können uns jederzeit neu entscheiden</a:t>
            </a:r>
            <a:endParaRPr kumimoji="0" lang="de-DE" sz="2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p:txBody>
      </p:sp>
      <p:pic>
        <p:nvPicPr>
          <p:cNvPr id="4" name="Picture 6"/>
          <p:cNvPicPr>
            <a:picLocks noChangeAspect="1" noChangeArrowheads="1"/>
          </p:cNvPicPr>
          <p:nvPr/>
        </p:nvPicPr>
        <p:blipFill>
          <a:blip r:embed="rId3" cstate="print"/>
          <a:srcRect/>
          <a:stretch>
            <a:fillRect/>
          </a:stretch>
        </p:blipFill>
        <p:spPr bwMode="auto">
          <a:xfrm>
            <a:off x="5114987" y="4005064"/>
            <a:ext cx="4029013" cy="2852937"/>
          </a:xfrm>
          <a:prstGeom prst="rect">
            <a:avLst/>
          </a:prstGeom>
          <a:noFill/>
          <a:ln w="9525">
            <a:noFill/>
            <a:miter lim="800000"/>
            <a:headEnd/>
            <a:tailEnd/>
          </a:ln>
        </p:spPr>
      </p:pic>
      <p:sp>
        <p:nvSpPr>
          <p:cNvPr id="8" name="Titel 1">
            <a:extLst>
              <a:ext uri="{FF2B5EF4-FFF2-40B4-BE49-F238E27FC236}">
                <a16:creationId xmlns:a16="http://schemas.microsoft.com/office/drawing/2014/main" id="{4D6D1285-EB66-4B29-A5A1-0DB69EAFF6F5}"/>
              </a:ext>
            </a:extLst>
          </p:cNvPr>
          <p:cNvSpPr>
            <a:spLocks noGrp="1"/>
          </p:cNvSpPr>
          <p:nvPr>
            <p:ph type="title"/>
          </p:nvPr>
        </p:nvSpPr>
        <p:spPr>
          <a:xfrm>
            <a:off x="395536" y="-243408"/>
            <a:ext cx="8229600" cy="1143000"/>
          </a:xfrm>
        </p:spPr>
        <p:txBody>
          <a:bodyPr/>
          <a:lstStyle/>
          <a:p>
            <a:r>
              <a:rPr lang="de-CH" dirty="0"/>
              <a:t>1. Kurzer Überblick</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5508104" y="4221088"/>
            <a:ext cx="3635896" cy="2574572"/>
          </a:xfrm>
          <a:prstGeom prst="rect">
            <a:avLst/>
          </a:prstGeom>
          <a:noFill/>
          <a:ln w="9525">
            <a:noFill/>
            <a:miter lim="800000"/>
            <a:headEnd/>
            <a:tailEnd/>
          </a:ln>
        </p:spPr>
      </p:pic>
      <p:sp>
        <p:nvSpPr>
          <p:cNvPr id="87041" name="Rectangle 1"/>
          <p:cNvSpPr>
            <a:spLocks noChangeArrowheads="1"/>
          </p:cNvSpPr>
          <p:nvPr/>
        </p:nvSpPr>
        <p:spPr bwMode="auto">
          <a:xfrm>
            <a:off x="107504" y="887234"/>
            <a:ext cx="885698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4. Jede Arbeit stützt sich auf einen Vertrag</a:t>
            </a:r>
            <a:endParaRPr lang="de-DE" sz="2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Damit ist nicht unbedingt ein schriftlicher Vertrag gemeint.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de-DE" sz="2200" dirty="0">
                <a:latin typeface="Calibri" pitchFamily="34" charset="0"/>
                <a:ea typeface="Times New Roman" pitchFamily="18" charset="0"/>
                <a:cs typeface="Arial" pitchFamily="34" charset="0"/>
              </a:rPr>
              <a:t> Die TA</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nutzt Verträge um Klarheit zu erzeugen und Missverständnisse zu vermeiden.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Verträge müssen nicht schriftlich sein, sondern auch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einfache </a:t>
            </a:r>
          </a:p>
          <a:p>
            <a:pPr marL="0" marR="0" lvl="0" indent="0" algn="l" defTabSz="914400" rtl="0" eaLnBrk="0" fontAlgn="base" latinLnBrk="0" hangingPunct="0">
              <a:lnSpc>
                <a:spcPct val="100000"/>
              </a:lnSpc>
              <a:spcBef>
                <a:spcPct val="0"/>
              </a:spcBef>
              <a:spcAft>
                <a:spcPct val="0"/>
              </a:spcAft>
              <a:buClrTx/>
              <a:buSzTx/>
              <a:tabLst/>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Absprachen </a:t>
            </a:r>
          </a:p>
          <a:p>
            <a:pPr marL="0" marR="0" lvl="0" indent="0" algn="l" defTabSz="914400" rtl="0" eaLnBrk="0" fontAlgn="base" latinLnBrk="0" hangingPunct="0">
              <a:lnSpc>
                <a:spcPct val="100000"/>
              </a:lnSpc>
              <a:spcBef>
                <a:spcPct val="0"/>
              </a:spcBef>
              <a:spcAft>
                <a:spcPct val="0"/>
              </a:spcAft>
              <a:buClrTx/>
              <a:buSzTx/>
              <a:tabLst/>
            </a:pPr>
            <a:r>
              <a:rPr lang="de-DE" sz="2200" dirty="0">
                <a:latin typeface="Calibri" pitchFamily="34" charset="0"/>
                <a:ea typeface="Times New Roman" pitchFamily="18" charset="0"/>
                <a:cs typeface="Arial" pitchFamily="34" charset="0"/>
              </a:rPr>
              <a:t>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Bsp.: 	- Uhrzeit,</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um sich</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an einem bestimmten Ort zu treffen. </a:t>
            </a:r>
          </a:p>
          <a:p>
            <a:pPr marL="0" marR="0" lvl="0" indent="0" algn="l" defTabSz="914400" rtl="0" eaLnBrk="0" fontAlgn="base" latinLnBrk="0" hangingPunct="0">
              <a:lnSpc>
                <a:spcPct val="100000"/>
              </a:lnSpc>
              <a:spcBef>
                <a:spcPct val="0"/>
              </a:spcBef>
              <a:spcAft>
                <a:spcPct val="0"/>
              </a:spcAft>
              <a:buClrTx/>
              <a:buSzTx/>
              <a:tabLst/>
            </a:pPr>
            <a:r>
              <a:rPr lang="de-DE" sz="2200" dirty="0">
                <a:latin typeface="Calibri" pitchFamily="34" charset="0"/>
                <a:ea typeface="Times New Roman" pitchFamily="18" charset="0"/>
                <a:cs typeface="Arial" pitchFamily="34" charset="0"/>
              </a:rPr>
              <a:t>		- Absprache bzgl., was in einer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Beziehung erwartet</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wird.</a:t>
            </a:r>
            <a:endParaRPr lang="de-DE" sz="2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Es geht um die Haltung, “</a:t>
            </a: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sich auf Augenhöhe zu begegnen</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endParaRPr kumimoji="0" lang="de-DE" sz="2200" b="0" i="0" u="none" strike="noStrike" cap="none" normalizeH="0" baseline="0" dirty="0">
              <a:ln>
                <a:noFill/>
              </a:ln>
              <a:solidFill>
                <a:schemeClr val="tx1"/>
              </a:solidFill>
              <a:effectLst/>
              <a:latin typeface="Arial" pitchFamily="34" charset="0"/>
              <a:cs typeface="Arial" pitchFamily="34" charset="0"/>
            </a:endParaRPr>
          </a:p>
        </p:txBody>
      </p:sp>
      <p:sp>
        <p:nvSpPr>
          <p:cNvPr id="8" name="Titel 1">
            <a:extLst>
              <a:ext uri="{FF2B5EF4-FFF2-40B4-BE49-F238E27FC236}">
                <a16:creationId xmlns:a16="http://schemas.microsoft.com/office/drawing/2014/main" id="{0AAE9EA3-3FD2-4ED5-877F-BD8858371E98}"/>
              </a:ext>
            </a:extLst>
          </p:cNvPr>
          <p:cNvSpPr>
            <a:spLocks noGrp="1"/>
          </p:cNvSpPr>
          <p:nvPr>
            <p:ph type="title"/>
          </p:nvPr>
        </p:nvSpPr>
        <p:spPr>
          <a:xfrm>
            <a:off x="395536" y="-243408"/>
            <a:ext cx="8229600" cy="1143000"/>
          </a:xfrm>
        </p:spPr>
        <p:txBody>
          <a:bodyPr/>
          <a:lstStyle/>
          <a:p>
            <a:r>
              <a:rPr lang="de-CH" dirty="0"/>
              <a:t>1. Kurzer Überblick</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51520" y="764704"/>
            <a:ext cx="853244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de-DE" sz="2200" b="1" dirty="0">
                <a:latin typeface="Calibri" pitchFamily="34" charset="0"/>
                <a:ea typeface="Times New Roman" pitchFamily="18" charset="0"/>
                <a:cs typeface="Arial" pitchFamily="34" charset="0"/>
              </a:rPr>
              <a:t>5. </a:t>
            </a:r>
            <a:r>
              <a:rPr kumimoji="0" lang="de-DE" sz="2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Die Kommunikation ist frei und offen</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lang="de-DE" sz="2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Die TA fördert eine direkte und respektvolle Kommunikation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Bsp.: Äußern von Bedürfnissen;</a:t>
            </a:r>
            <a:r>
              <a:rPr kumimoji="0" lang="de-DE" sz="2200" b="0" i="0" u="none" strike="noStrike" cap="none" normalizeH="0" dirty="0">
                <a:ln>
                  <a:noFill/>
                </a:ln>
                <a:solidFill>
                  <a:schemeClr val="tx1"/>
                </a:solidFill>
                <a:effectLst/>
                <a:latin typeface="Calibri" pitchFamily="34" charset="0"/>
                <a:ea typeface="Times New Roman" pitchFamily="18" charset="0"/>
                <a:cs typeface="Arial" pitchFamily="34" charset="0"/>
              </a:rPr>
              <a:t> nicht um den </a:t>
            </a: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heißen Brei herum reden</a:t>
            </a:r>
          </a:p>
          <a:p>
            <a:pPr marL="0" marR="0" lvl="0" indent="0" algn="l" defTabSz="914400" rtl="0" eaLnBrk="0" fontAlgn="base" latinLnBrk="0" hangingPunct="0">
              <a:lnSpc>
                <a:spcPct val="100000"/>
              </a:lnSpc>
              <a:spcBef>
                <a:spcPct val="0"/>
              </a:spcBef>
              <a:spcAft>
                <a:spcPct val="0"/>
              </a:spcAft>
              <a:buClrTx/>
              <a:buSzTx/>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de-DE" sz="22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Einfache Worte, klare und direkte Aussagen mit Wertschätzung</a:t>
            </a:r>
            <a:endParaRPr kumimoji="0" lang="de-D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p:txBody>
      </p:sp>
      <p:pic>
        <p:nvPicPr>
          <p:cNvPr id="4" name="Picture 6"/>
          <p:cNvPicPr>
            <a:picLocks noChangeAspect="1" noChangeArrowheads="1"/>
          </p:cNvPicPr>
          <p:nvPr/>
        </p:nvPicPr>
        <p:blipFill>
          <a:blip r:embed="rId3" cstate="print"/>
          <a:srcRect/>
          <a:stretch>
            <a:fillRect/>
          </a:stretch>
        </p:blipFill>
        <p:spPr bwMode="auto">
          <a:xfrm>
            <a:off x="5114987" y="4005064"/>
            <a:ext cx="4029013" cy="2852937"/>
          </a:xfrm>
          <a:prstGeom prst="rect">
            <a:avLst/>
          </a:prstGeom>
          <a:noFill/>
          <a:ln w="9525">
            <a:noFill/>
            <a:miter lim="800000"/>
            <a:headEnd/>
            <a:tailEnd/>
          </a:ln>
        </p:spPr>
      </p:pic>
      <p:sp>
        <p:nvSpPr>
          <p:cNvPr id="8" name="Titel 1">
            <a:extLst>
              <a:ext uri="{FF2B5EF4-FFF2-40B4-BE49-F238E27FC236}">
                <a16:creationId xmlns:a16="http://schemas.microsoft.com/office/drawing/2014/main" id="{33F547B3-CD9B-429B-9E7B-6D538849039D}"/>
              </a:ext>
            </a:extLst>
          </p:cNvPr>
          <p:cNvSpPr>
            <a:spLocks noGrp="1"/>
          </p:cNvSpPr>
          <p:nvPr>
            <p:ph type="title"/>
          </p:nvPr>
        </p:nvSpPr>
        <p:spPr>
          <a:xfrm>
            <a:off x="395536" y="-243408"/>
            <a:ext cx="8229600" cy="1143000"/>
          </a:xfrm>
        </p:spPr>
        <p:txBody>
          <a:bodyPr/>
          <a:lstStyle/>
          <a:p>
            <a:r>
              <a:rPr lang="de-CH" dirty="0"/>
              <a:t>1. Kurzer Überblick</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43408"/>
            <a:ext cx="8229600" cy="1143000"/>
          </a:xfrm>
        </p:spPr>
        <p:txBody>
          <a:bodyPr/>
          <a:lstStyle/>
          <a:p>
            <a:pPr algn="l"/>
            <a:r>
              <a:rPr lang="de-CH" dirty="0"/>
              <a:t>2. Definitionsansatz</a:t>
            </a:r>
            <a:endParaRPr lang="de-DE" dirty="0"/>
          </a:p>
        </p:txBody>
      </p:sp>
      <p:sp>
        <p:nvSpPr>
          <p:cNvPr id="3" name="Inhaltsplatzhalter 2"/>
          <p:cNvSpPr>
            <a:spLocks noGrp="1"/>
          </p:cNvSpPr>
          <p:nvPr>
            <p:ph idx="1"/>
          </p:nvPr>
        </p:nvSpPr>
        <p:spPr>
          <a:xfrm>
            <a:off x="179512" y="703237"/>
            <a:ext cx="8784976" cy="4525963"/>
          </a:xfrm>
        </p:spPr>
        <p:txBody>
          <a:bodyPr/>
          <a:lstStyle/>
          <a:p>
            <a:pPr lvl="0"/>
            <a:r>
              <a:rPr lang="de-DE" dirty="0"/>
              <a:t>Du sagst etwas – ich reagiere darauf – das ist eine Transaktion. </a:t>
            </a:r>
          </a:p>
          <a:p>
            <a:pPr lvl="0"/>
            <a:r>
              <a:rPr lang="de-DE" dirty="0"/>
              <a:t>Das kann man analysieren. Transaktions-Analyse!</a:t>
            </a:r>
          </a:p>
          <a:p>
            <a:pPr lvl="0"/>
            <a:endParaRPr lang="de-DE" sz="900" dirty="0"/>
          </a:p>
          <a:p>
            <a:r>
              <a:rPr lang="de-DE" dirty="0"/>
              <a:t>Eine Transaktion besteht aus dem Hin und Her der Kommunikation - genannt "Stimulus und Reaktion"</a:t>
            </a:r>
          </a:p>
          <a:p>
            <a:pPr lvl="0">
              <a:buNone/>
            </a:pPr>
            <a:endParaRPr lang="de-DE" dirty="0"/>
          </a:p>
          <a:p>
            <a:endParaRPr lang="de-DE" dirty="0"/>
          </a:p>
        </p:txBody>
      </p:sp>
      <p:pic>
        <p:nvPicPr>
          <p:cNvPr id="2049" name="Picture 1"/>
          <p:cNvPicPr>
            <a:picLocks noChangeAspect="1" noChangeArrowheads="1"/>
          </p:cNvPicPr>
          <p:nvPr/>
        </p:nvPicPr>
        <p:blipFill>
          <a:blip r:embed="rId2" cstate="print"/>
          <a:srcRect/>
          <a:stretch>
            <a:fillRect/>
          </a:stretch>
        </p:blipFill>
        <p:spPr bwMode="auto">
          <a:xfrm>
            <a:off x="2645975" y="3571912"/>
            <a:ext cx="6030481" cy="3147778"/>
          </a:xfrm>
          <a:prstGeom prst="rect">
            <a:avLst/>
          </a:prstGeom>
          <a:noFill/>
          <a:ln w="9525">
            <a:noFill/>
            <a:miter lim="800000"/>
            <a:headEnd/>
            <a:tailEnd/>
          </a:ln>
        </p:spPr>
      </p:pic>
      <p:sp>
        <p:nvSpPr>
          <p:cNvPr id="5" name="Rechteck 4"/>
          <p:cNvSpPr/>
          <p:nvPr/>
        </p:nvSpPr>
        <p:spPr>
          <a:xfrm>
            <a:off x="0" y="6669940"/>
            <a:ext cx="8316416" cy="215444"/>
          </a:xfrm>
          <a:prstGeom prst="rect">
            <a:avLst/>
          </a:prstGeom>
        </p:spPr>
        <p:txBody>
          <a:bodyPr wrap="square">
            <a:spAutoFit/>
          </a:bodyPr>
          <a:lstStyle/>
          <a:p>
            <a:r>
              <a:rPr lang="de-DE" sz="800" dirty="0"/>
              <a:t>https://www.transaktionsanalyse-online.de/wp-content/uploads/2017/09/Hin-und-Her-Kommunikation.jpg</a:t>
            </a: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4018</Words>
  <Application>Microsoft Office PowerPoint</Application>
  <PresentationFormat>Bildschirmpräsentation (4:3)</PresentationFormat>
  <Paragraphs>506</Paragraphs>
  <Slides>28</Slides>
  <Notes>23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Times New Roman</vt:lpstr>
      <vt:lpstr>Larissa-Design</vt:lpstr>
      <vt:lpstr>Transaktionsanalyse</vt:lpstr>
      <vt:lpstr>1. Kurzer Überblick</vt:lpstr>
      <vt:lpstr>1. Kurzer Überblick</vt:lpstr>
      <vt:lpstr>PowerPoint-Präsentation</vt:lpstr>
      <vt:lpstr>1. Kurzer Überblick</vt:lpstr>
      <vt:lpstr>1. Kurzer Überblick</vt:lpstr>
      <vt:lpstr>1. Kurzer Überblick</vt:lpstr>
      <vt:lpstr>1. Kurzer Überblick</vt:lpstr>
      <vt:lpstr>2. Definitionsansatz</vt:lpstr>
      <vt:lpstr>PowerPoint-Präsentation</vt:lpstr>
      <vt:lpstr>3. Die Analyse</vt:lpstr>
      <vt:lpstr>4. Das Konzept</vt:lpstr>
      <vt:lpstr>4. Das Konzept</vt:lpstr>
      <vt:lpstr>5. Die Transaktion</vt:lpstr>
      <vt:lpstr>6. Die drei Ich-Zustände der TA</vt:lpstr>
      <vt:lpstr>6. Die drei Ich-Zustände der TA</vt:lpstr>
      <vt:lpstr>Anleihe bei Sigmund Freud</vt:lpstr>
      <vt:lpstr>6. Die drei Ich-Zustände der TA</vt:lpstr>
      <vt:lpstr>6. Die drei Ich-Zustände der TA</vt:lpstr>
      <vt:lpstr>6. Die drei Ich-Zustände der TA</vt:lpstr>
      <vt:lpstr>6. Die drei Ich-Zustände der TA</vt:lpstr>
      <vt:lpstr>6. Die drei Ich-Zustände der TA</vt:lpstr>
      <vt:lpstr>7. Die drei Kommunikationsarten</vt:lpstr>
      <vt:lpstr>7. Die drei Kommunikationsarten</vt:lpstr>
      <vt:lpstr>7. Die drei Kommunikationsarten</vt:lpstr>
      <vt:lpstr>7. Die drei Kommunikationsarten</vt:lpstr>
      <vt:lpstr>7. Die drei Kommunikationsarten</vt:lpstr>
      <vt:lpstr>7. Die drei Kommunikationsarten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Alf</dc:creator>
  <cp:lastModifiedBy>Alf</cp:lastModifiedBy>
  <cp:revision>61</cp:revision>
  <dcterms:created xsi:type="dcterms:W3CDTF">2018-12-26T13:20:26Z</dcterms:created>
  <dcterms:modified xsi:type="dcterms:W3CDTF">2019-07-28T20:28:52Z</dcterms:modified>
</cp:coreProperties>
</file>