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9" r:id="rId4"/>
    <p:sldId id="260" r:id="rId5"/>
    <p:sldId id="261" r:id="rId6"/>
    <p:sldId id="262" r:id="rId7"/>
    <p:sldId id="263" r:id="rId8"/>
    <p:sldId id="267" r:id="rId9"/>
    <p:sldId id="282" r:id="rId10"/>
    <p:sldId id="367" r:id="rId11"/>
    <p:sldId id="368" r:id="rId12"/>
    <p:sldId id="284" r:id="rId13"/>
    <p:sldId id="285" r:id="rId14"/>
    <p:sldId id="372" r:id="rId15"/>
    <p:sldId id="373" r:id="rId16"/>
    <p:sldId id="378" r:id="rId17"/>
    <p:sldId id="375" r:id="rId18"/>
    <p:sldId id="379" r:id="rId19"/>
    <p:sldId id="380" r:id="rId20"/>
    <p:sldId id="381" r:id="rId21"/>
    <p:sldId id="354" r:id="rId22"/>
    <p:sldId id="356" r:id="rId23"/>
    <p:sldId id="383" r:id="rId24"/>
    <p:sldId id="384" r:id="rId25"/>
    <p:sldId id="385" r:id="rId26"/>
    <p:sldId id="386" r:id="rId27"/>
    <p:sldId id="387" r:id="rId28"/>
    <p:sldId id="388" r:id="rId29"/>
    <p:sldId id="389" r:id="rId30"/>
    <p:sldId id="390" r:id="rId31"/>
    <p:sldId id="391" r:id="rId32"/>
    <p:sldId id="392" r:id="rId33"/>
    <p:sldId id="393" r:id="rId34"/>
    <p:sldId id="394" r:id="rId35"/>
    <p:sldId id="396" r:id="rId36"/>
    <p:sldId id="397" r:id="rId37"/>
    <p:sldId id="398" r:id="rId38"/>
    <p:sldId id="406" r:id="rId39"/>
    <p:sldId id="361" r:id="rId40"/>
    <p:sldId id="401" r:id="rId41"/>
    <p:sldId id="405" r:id="rId42"/>
    <p:sldId id="408" r:id="rId43"/>
  </p:sldIdLst>
  <p:sldSz cx="9144000" cy="6858000" type="screen4x3"/>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67356" autoAdjust="0"/>
  </p:normalViewPr>
  <p:slideViewPr>
    <p:cSldViewPr>
      <p:cViewPr varScale="1">
        <p:scale>
          <a:sx n="74" d="100"/>
          <a:sy n="74" d="100"/>
        </p:scale>
        <p:origin x="1542" y="84"/>
      </p:cViewPr>
      <p:guideLst>
        <p:guide orient="horz" pos="2160"/>
        <p:guide pos="2880"/>
      </p:guideLst>
    </p:cSldViewPr>
  </p:slideViewPr>
  <p:outlineViewPr>
    <p:cViewPr>
      <p:scale>
        <a:sx n="33" d="100"/>
        <a:sy n="33" d="100"/>
      </p:scale>
      <p:origin x="0" y="424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098FE4-BBFB-4CD1-B6FD-712121FB908D}" type="datetimeFigureOut">
              <a:rPr lang="de-DE" smtClean="0"/>
              <a:pPr/>
              <a:t>28.07.2019</a:t>
            </a:fld>
            <a:endParaRPr lang="de-DE" dirty="0"/>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786D18-5256-4BCD-A606-C87279C3B85E}" type="slidenum">
              <a:rPr lang="de-DE" smtClean="0"/>
              <a:pPr/>
              <a:t>‹Nr.›</a:t>
            </a:fld>
            <a:endParaRPr lang="de-DE"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a:buNone/>
            </a:pPr>
            <a:r>
              <a:rPr lang="de-DE" sz="1200" dirty="0"/>
              <a:t>Das Modell basiert auf</a:t>
            </a:r>
          </a:p>
          <a:p>
            <a:r>
              <a:rPr lang="de-DE" sz="1200" dirty="0"/>
              <a:t>Rogers, Carl: 	Personenzentrierter Ansatz (PZI)</a:t>
            </a:r>
            <a:r>
              <a:rPr lang="de-DE" dirty="0"/>
              <a:t> 		(1951, 1959)</a:t>
            </a:r>
            <a:endParaRPr lang="de-DE" sz="1200" dirty="0"/>
          </a:p>
          <a:p>
            <a:r>
              <a:rPr lang="de-DE" sz="1200" dirty="0"/>
              <a:t>Berne, Eric: 		Transaktionsanalyse (TA)			(</a:t>
            </a:r>
            <a:r>
              <a:rPr lang="de-DE" dirty="0"/>
              <a:t>1961)</a:t>
            </a:r>
            <a:endParaRPr lang="de-DE" sz="1200" dirty="0"/>
          </a:p>
          <a:p>
            <a:r>
              <a:rPr lang="de-DE" sz="1200" dirty="0"/>
              <a:t>Shazer, Steve de: 	Systemisch-lösungsorientierten Ansatz (SLOA)</a:t>
            </a:r>
            <a:r>
              <a:rPr lang="de-DE" dirty="0"/>
              <a:t> 	(1985)</a:t>
            </a:r>
            <a:endParaRPr lang="de-DE" sz="1200" kern="1200" dirty="0">
              <a:solidFill>
                <a:schemeClr val="tx1"/>
              </a:solidFill>
              <a:latin typeface="+mn-lt"/>
              <a:ea typeface="+mn-ea"/>
              <a:cs typeface="+mn-cs"/>
            </a:endParaRPr>
          </a:p>
          <a:p>
            <a:endParaRPr lang="de-DE" sz="1200"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2</a:t>
            </a:fld>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r>
              <a:rPr lang="de-DE" sz="1200" b="1" kern="1200" dirty="0">
                <a:solidFill>
                  <a:schemeClr val="tx1"/>
                </a:solidFill>
                <a:latin typeface="+mn-lt"/>
                <a:ea typeface="+mn-ea"/>
                <a:cs typeface="+mn-cs"/>
              </a:rPr>
              <a:t>Die eigene Meinung vertreten: Techniken zur Selbsteinbringung der Lehrkraft</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In jedem Elterngespräch gibt es Momente, in denen die Lehrkraft ihre Sicht der Dinge einbringt. Dies ist ein wichtiger, aber auch kritischer Prozess, weil die Sichtweise der El­tern infrage gestellt werden kann oder weil diese mit Widersprüchen konfrontiert wer­den können. Diese Gefahr besteht selbst dann, wenn Eltern Ihre Expertise erbitten. Es ist nahezu unerlässlich, dass dieser Prozessaspekt in einem Elterngespräch vorkommt, insbesondere wenn Konflikte im Raum stehen. Es gibt aber unterstützende Regeln, nach denen Sie vorgehen können, um die Eltern möglichst nicht zu verletzen, um die Beziehung nicht zu beschädigen und dabei trotzdem echt zu bleiben.</a:t>
            </a:r>
          </a:p>
          <a:p>
            <a:r>
              <a:rPr lang="de-DE" sz="1200" kern="1200" dirty="0">
                <a:solidFill>
                  <a:schemeClr val="tx1"/>
                </a:solidFill>
                <a:latin typeface="+mn-lt"/>
                <a:ea typeface="+mn-ea"/>
                <a:cs typeface="+mn-cs"/>
              </a:rPr>
              <a:t> </a:t>
            </a:r>
          </a:p>
          <a:p>
            <a:r>
              <a:rPr lang="de-DE" sz="1200" b="1" kern="1200" dirty="0">
                <a:solidFill>
                  <a:schemeClr val="tx1"/>
                </a:solidFill>
                <a:latin typeface="+mn-lt"/>
                <a:ea typeface="+mn-ea"/>
                <a:cs typeface="+mn-cs"/>
              </a:rPr>
              <a:t>Lösungen finden und die Umsetzung aktivieren</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Die Methode des lösungsorientierten Arbeitens hat ein System von sehr kreativen Fragetechniken erdacht, die im Elterngespräch gut anwendbar sind. Voraussetzung ist allerdings, dass keine Konflikte zwischen Lehrkraft und Elternteil bestehen und auch kaum Ambivalenzen beim Elternteil, dass etwas geschehen muss. In scheinbar aus­weglosen Situationen können dann kreative und überraschende Handlungsmöglich­keiten gefunden werden. Doch damit nicht genug, weitere Fragetechniken sichern die kleinschrittige Umsetzung: das Erdachte wird tatsächlich vollzogen.</a:t>
            </a:r>
          </a:p>
          <a:p>
            <a:endParaRPr lang="de-DE" dirty="0"/>
          </a:p>
          <a:p>
            <a:r>
              <a:rPr lang="de-DE" sz="1200" b="1" kern="1200" dirty="0">
                <a:solidFill>
                  <a:schemeClr val="tx1"/>
                </a:solidFill>
                <a:latin typeface="+mn-lt"/>
                <a:ea typeface="+mn-ea"/>
                <a:cs typeface="+mn-cs"/>
              </a:rPr>
              <a:t>Vertragsarbeit </a:t>
            </a:r>
            <a:r>
              <a:rPr lang="de-DE" sz="1200" kern="1200" dirty="0">
                <a:solidFill>
                  <a:schemeClr val="tx1"/>
                </a:solidFill>
                <a:latin typeface="+mn-lt"/>
                <a:ea typeface="+mn-ea"/>
                <a:cs typeface="+mn-cs"/>
              </a:rPr>
              <a:t>2: </a:t>
            </a:r>
            <a:r>
              <a:rPr lang="de-DE" sz="1200" b="1" kern="1200" dirty="0">
                <a:solidFill>
                  <a:schemeClr val="tx1"/>
                </a:solidFill>
                <a:latin typeface="+mn-lt"/>
                <a:ea typeface="+mn-ea"/>
                <a:cs typeface="+mn-cs"/>
              </a:rPr>
              <a:t>Verantwortlichkeiten teilen</a:t>
            </a:r>
            <a:r>
              <a:rPr lang="de-DE" dirty="0"/>
              <a:t> </a:t>
            </a:r>
            <a:r>
              <a:rPr lang="de-DE" sz="1200" kern="1200" dirty="0">
                <a:solidFill>
                  <a:schemeClr val="tx1"/>
                </a:solidFill>
                <a:latin typeface="+mn-lt"/>
                <a:ea typeface="+mn-ea"/>
                <a:cs typeface="+mn-cs"/>
              </a:rPr>
              <a:t>Viele Probleme erfordern, dass sowohl von Seiten der Eltern als auch von Seiten der Schule etwas getan wird. Die Eltern </a:t>
            </a:r>
            <a:r>
              <a:rPr lang="de-DE" sz="1200" i="1" kern="1200" dirty="0">
                <a:solidFill>
                  <a:schemeClr val="tx1"/>
                </a:solidFill>
                <a:latin typeface="+mn-lt"/>
                <a:ea typeface="+mn-ea"/>
                <a:cs typeface="+mn-cs"/>
              </a:rPr>
              <a:t>und </a:t>
            </a:r>
            <a:r>
              <a:rPr lang="de-DE" sz="1200" kern="1200" dirty="0">
                <a:solidFill>
                  <a:schemeClr val="tx1"/>
                </a:solidFill>
                <a:latin typeface="+mn-lt"/>
                <a:ea typeface="+mn-ea"/>
                <a:cs typeface="+mn-cs"/>
              </a:rPr>
              <a:t>die Lehrkraft übernehmen Verantwortung. Dies sollte im Gespräch genau und konkret definiert werden: Wer macht was, wer kümmert sich und übernimmt Verantwortung, dass die Lösungsschritte tatsächlich erfolgen? Dies ist ein bedeutender Teil der Vertragsarbeit.</a:t>
            </a:r>
          </a:p>
          <a:p>
            <a:endParaRPr lang="de-DE" sz="1200" b="1" kern="1200" dirty="0">
              <a:solidFill>
                <a:schemeClr val="tx1"/>
              </a:solidFill>
              <a:latin typeface="+mn-lt"/>
              <a:ea typeface="+mn-ea"/>
              <a:cs typeface="+mn-cs"/>
            </a:endParaRPr>
          </a:p>
          <a:p>
            <a:r>
              <a:rPr lang="de-DE" sz="1200" b="1" kern="1200" dirty="0">
                <a:solidFill>
                  <a:schemeClr val="tx1"/>
                </a:solidFill>
                <a:latin typeface="+mn-lt"/>
                <a:ea typeface="+mn-ea"/>
                <a:cs typeface="+mn-cs"/>
              </a:rPr>
              <a:t>Herausforderung 1: Suboptimales beraterisches Vorgehen - Sackgassen bei sich selbst erkennen und umformen</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Trotz bester Absichten tappen wir gelegentlich in kommunikative Sackgassen, indem wir Ungünstiges sagen. Aber Sie können dies erkennen und die Sackgasse wieder ver­lassen.</a:t>
            </a:r>
          </a:p>
          <a:p>
            <a:r>
              <a:rPr lang="de-DE" sz="1200" kern="1200" dirty="0">
                <a:solidFill>
                  <a:schemeClr val="tx1"/>
                </a:solidFill>
                <a:latin typeface="+mn-lt"/>
                <a:ea typeface="+mn-ea"/>
                <a:cs typeface="+mn-cs"/>
              </a:rPr>
              <a:t> </a:t>
            </a:r>
          </a:p>
          <a:p>
            <a:r>
              <a:rPr lang="de-DE" sz="1200" b="1" kern="1200" dirty="0">
                <a:solidFill>
                  <a:schemeClr val="tx1"/>
                </a:solidFill>
                <a:latin typeface="+mn-lt"/>
                <a:ea typeface="+mn-ea"/>
                <a:cs typeface="+mn-cs"/>
              </a:rPr>
              <a:t>Herausforderung </a:t>
            </a:r>
            <a:r>
              <a:rPr lang="de-DE" sz="1200" kern="1200" dirty="0">
                <a:solidFill>
                  <a:schemeClr val="tx1"/>
                </a:solidFill>
                <a:latin typeface="+mn-lt"/>
                <a:ea typeface="+mn-ea"/>
                <a:cs typeface="+mn-cs"/>
              </a:rPr>
              <a:t>2: </a:t>
            </a:r>
            <a:r>
              <a:rPr lang="de-DE" sz="1200" b="1" kern="1200" dirty="0">
                <a:solidFill>
                  <a:schemeClr val="tx1"/>
                </a:solidFill>
                <a:latin typeface="+mn-lt"/>
                <a:ea typeface="+mn-ea"/>
                <a:cs typeface="+mn-cs"/>
              </a:rPr>
              <a:t>Mit Eltern arbeiten, die Verträge umgehen möchten</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Manche Eltern können oder wollen die Probleme nicht lösen. Sie scheinen bereit, eine Teilverantwortung für Veränderungen zu übernehmen, stellen dies dann aber immer wieder infrage bzw. setzen das Vereinbarte nicht um. Hier gibt es Abstufungen und unterstützende Regeln, wie Sie mit diesem Problem umgehen können.</a:t>
            </a:r>
          </a:p>
          <a:p>
            <a:r>
              <a:rPr lang="de-DE" sz="1200" kern="1200" dirty="0">
                <a:solidFill>
                  <a:schemeClr val="tx1"/>
                </a:solidFill>
                <a:latin typeface="+mn-lt"/>
                <a:ea typeface="+mn-ea"/>
                <a:cs typeface="+mn-cs"/>
              </a:rPr>
              <a:t> </a:t>
            </a:r>
          </a:p>
          <a:p>
            <a:r>
              <a:rPr lang="de-DE" sz="1200" b="1" kern="1200" dirty="0">
                <a:solidFill>
                  <a:schemeClr val="tx1"/>
                </a:solidFill>
                <a:latin typeface="+mn-lt"/>
                <a:ea typeface="+mn-ea"/>
                <a:cs typeface="+mn-cs"/>
              </a:rPr>
              <a:t>Herausforderung 3: Unproduktive Kommunikationsmuster - Spiele erkennen und beenden</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Ein Kommunikationsspiel im transaktionsanalytischen Sinn ist ein Interaktionsab­lauf, der von beiden Seiten bedient wird und der immer wieder zum selben - vo­raussehbaren - Ende führt. Eventuell eröffnet ein Elternteil eine "Spieleinladung" und die Lehrkraft "nimmt sie auch an". Beide verstricken sich in aussichtslose Ver­suche, Konflikte oder Probleme zu lösen. Sie entfernen sich von der O.K.-O. </a:t>
            </a:r>
            <a:r>
              <a:rPr lang="de-DE" sz="1200" kern="1200" dirty="0" err="1">
                <a:solidFill>
                  <a:schemeClr val="tx1"/>
                </a:solidFill>
                <a:latin typeface="+mn-lt"/>
                <a:ea typeface="+mn-ea"/>
                <a:cs typeface="+mn-cs"/>
              </a:rPr>
              <a:t>K.­Haltung</a:t>
            </a:r>
            <a:r>
              <a:rPr lang="de-DE" sz="1200" kern="1200" dirty="0">
                <a:solidFill>
                  <a:schemeClr val="tx1"/>
                </a:solidFill>
                <a:latin typeface="+mn-lt"/>
                <a:ea typeface="+mn-ea"/>
                <a:cs typeface="+mn-cs"/>
              </a:rPr>
              <a:t>, bewegen sich in destruktiven Ich-Zuständen, boykottieren Zielvereinba­rungen und Verträge oder negieren Probleme. Diese unproduktiven Muster werden von den beteiligten Personen immer wieder durchlaufen und so kennt eigentlich jede Person ihre eigenen Fallstricke. Da die Muster aber nicht im Detail als solche erkannt werden, werden sie nicht von einem Metastandpunkt aus analysiert, und so geschieht es, dass eine Person immer wieder dieselben - ihre typischen - Spielab­läufe durchlebt. Das geschieht schneller, als man denkt, und es geschieht unbe­wusst, weil die Spieleinladungen auf ambivalenten, nicht geklärten </a:t>
            </a:r>
            <a:r>
              <a:rPr lang="de-DE" sz="1200" kern="1200" dirty="0" err="1">
                <a:solidFill>
                  <a:schemeClr val="tx1"/>
                </a:solidFill>
                <a:latin typeface="+mn-lt"/>
                <a:ea typeface="+mn-ea"/>
                <a:cs typeface="+mn-cs"/>
              </a:rPr>
              <a:t>Motivalionslagen</a:t>
            </a:r>
            <a:r>
              <a:rPr lang="de-DE" sz="1200" kern="1200" dirty="0">
                <a:solidFill>
                  <a:schemeClr val="tx1"/>
                </a:solidFill>
                <a:latin typeface="+mn-lt"/>
                <a:ea typeface="+mn-ea"/>
                <a:cs typeface="+mn-cs"/>
              </a:rPr>
              <a:t> beruhen. Es kommt darauf an, den eigenen Spieleinstieg zu vermeiden oder gegebenenfalls das schon laufende Spiel zu erkennen und den Ausweg zu suchen, um erfolgreiche Elterngespräche zu führen.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latin typeface="+mn-lt"/>
                <a:ea typeface="+mn-ea"/>
                <a:cs typeface="+mn-cs"/>
              </a:rPr>
              <a:t>Der Abschluss des Gesprächs soll dem Elternteil einen kurzen Moment geben, die di­versen Überlegungen, Gefühle und Handlungsmöglichkeiten zu integrieren. Es mag zwar ein Therapeuten-Klischee sein, aber die einfache Frage "Wie geht es Ihnen jetzt?" ist ausgesprochen hilfreich. Sie müssen sie natürlich nicht stellen und nach einfacheren Gesprächen wäre sie vielleicht nicht passend. Oft ist es aber gut, die Res­sourcen des Kindes oder der Familie anzusprechen, herauszustellen, was das Kind gut kann, anzuerkennen, was die Eltern für das Kind alles schon geleistet haben. Gegebe­nenfalls können noch weitere Vereinbarungen, zum Beispiel telefonische Rückmel­dungen geben, getroffen werden oder ein weiterer Gesprächstermin avisiert werden. Das Gespräch endet mit einem positivem Resümee und einem Durchatmen.</a:t>
            </a:r>
          </a:p>
          <a:p>
            <a:endParaRPr lang="de-DE" dirty="0"/>
          </a:p>
        </p:txBody>
      </p:sp>
      <p:sp>
        <p:nvSpPr>
          <p:cNvPr id="4" name="Foliennummernplatzhalter 3"/>
          <p:cNvSpPr>
            <a:spLocks noGrp="1"/>
          </p:cNvSpPr>
          <p:nvPr>
            <p:ph type="sldNum" sz="quarter" idx="5"/>
          </p:nvPr>
        </p:nvSpPr>
        <p:spPr/>
        <p:txBody>
          <a:bodyPr/>
          <a:lstStyle/>
          <a:p>
            <a:fld id="{A2786D18-5256-4BCD-A606-C87279C3B85E}" type="slidenum">
              <a:rPr lang="de-DE" smtClean="0"/>
              <a:pPr/>
              <a:t>13</a:t>
            </a:fld>
            <a:endParaRPr lang="de-DE" dirty="0"/>
          </a:p>
        </p:txBody>
      </p:sp>
    </p:spTree>
    <p:extLst>
      <p:ext uri="{BB962C8B-B14F-4D97-AF65-F5344CB8AC3E}">
        <p14:creationId xmlns:p14="http://schemas.microsoft.com/office/powerpoint/2010/main" val="39804992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dirty="0"/>
              <a:t>Die vier Grundpositionen lassen sich in einem Quadrat wie folgt darstellen und beschreiben</a:t>
            </a:r>
            <a:r>
              <a:rPr lang="de-DE" sz="1200" baseline="0" dirty="0"/>
              <a:t> </a:t>
            </a:r>
            <a:r>
              <a:rPr lang="de-DE" sz="1200" dirty="0"/>
              <a:t>(OK-Corral nach Franklin Ernst, 1971)</a:t>
            </a: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15</a:t>
            </a:fld>
            <a:endParaRPr lang="de-D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200" i="0" kern="1200" dirty="0">
                <a:solidFill>
                  <a:schemeClr val="tx1"/>
                </a:solidFill>
                <a:latin typeface="+mn-lt"/>
                <a:ea typeface="+mn-ea"/>
                <a:cs typeface="+mn-cs"/>
              </a:rPr>
              <a:t>Die "Für mich bist du O. K. und für mich bin ich O. K."-Grundeinstellung (+/+)</a:t>
            </a:r>
          </a:p>
          <a:p>
            <a:r>
              <a:rPr lang="de-DE" sz="1200" i="0" kern="1200" dirty="0">
                <a:solidFill>
                  <a:schemeClr val="tx1"/>
                </a:solidFill>
                <a:latin typeface="+mn-lt"/>
                <a:ea typeface="+mn-ea"/>
                <a:cs typeface="+mn-cs"/>
              </a:rPr>
              <a:t> </a:t>
            </a:r>
          </a:p>
          <a:p>
            <a:r>
              <a:rPr lang="de-DE" sz="1200" i="0" kern="1200" dirty="0">
                <a:solidFill>
                  <a:schemeClr val="tx1"/>
                </a:solidFill>
                <a:latin typeface="+mn-lt"/>
                <a:ea typeface="+mn-ea"/>
                <a:cs typeface="+mn-cs"/>
              </a:rPr>
              <a:t>In der Grundeinstellung "Für mich bin ich O.K. und für mich bist du O.K." - auch verkürzt als +/+ bezeichnet - denkt die Person über sich und über andere Menschen, dass beide O. K. sind. Man ist an der Meinung des Gegenübers interessiert und begeg­net ihm mit Wertschätzung (vgl. Kapitel 6) und Respekt. Gleichzeitig wertschätzt die Person sich selbst. Eigene Schwächen und Stärken sind bekannt und werden akzep­tiert, die Schwächen müssen nicht verdeckt und die Stärken nicht übermäßig zur Schau gestellt werden (vgl. Kapitel 7). Dieses Wissen über die eigene Person ist durch eine klare Haltung und eine offene, gut strukturierte Kommunikation bemerkbar. Ei­gene Gesprächsziele werden deutlich benannt. Die Person ist sich der Grenzen des Machbaren bewusst und sie verfügt über Problemlösestrategien. Sie ist sich darüber im Klaren, dass die Verantwortung für einen Gesprächserfolg auch vom Gegenüber abhängt, und sie fühlt sich nicht als Ratgeber. Sie ist bereit, ihr Gegenüber in die Pro­blemlösung so mit einzubinden, dass eventuell auch eigene Ziele aufgegeben werden müssen, um eine für beide Seiten gute Lösung zu finden (Aich, 2014; Aich &amp; Behr, 2013b; Hagehülsmann &amp; Hagehülsmann, 1998; Meyer-Winter, 1994; Steward &amp; Joines, 2000). Angriffe vom Gesprächspartner können mit mehr Gelassenheit analysiert werden, da man Kritik als einen Wunsch zur Veränderung sehen kann. Somit wird Kritik nicht als persönlicher Angriff erlebt. Es wird möglich, auch in schwierigen Si­tuationen durch Rückfragen die Situation zu klären. Gührs und Nowak bringen die Vorteile dieser Grundeinstellung so auf den Punkt:</a:t>
            </a:r>
          </a:p>
          <a:p>
            <a:r>
              <a:rPr lang="de-DE" sz="1200" i="0" kern="1200" dirty="0">
                <a:solidFill>
                  <a:schemeClr val="tx1"/>
                </a:solidFill>
                <a:latin typeface="+mn-lt"/>
                <a:ea typeface="+mn-ea"/>
                <a:cs typeface="+mn-cs"/>
              </a:rPr>
              <a:t> </a:t>
            </a:r>
          </a:p>
          <a:p>
            <a:r>
              <a:rPr lang="de-DE" sz="1200" i="0" kern="1200" dirty="0">
                <a:solidFill>
                  <a:schemeClr val="tx1"/>
                </a:solidFill>
                <a:latin typeface="+mn-lt"/>
                <a:ea typeface="+mn-ea"/>
                <a:cs typeface="+mn-cs"/>
              </a:rPr>
              <a:t>"In dieser konstruktiven und integrierten Haltung fühle ich mich weder über-noch unterlegen und brauche daher weder mich noch andere zu manipulieren. OK bedeutet jedoch keineswegs, alles gut und richtig zu finden, was jemand sagt und tut. Vielmehr gestehe ich mir und anderen durchaus Fehler zu, ohne mich und andere dabei jedoch als Person abzuwerten. Diese Haltung fördert gute Kom­munikation und effektive Arbeit" (Gührs &amp; Nowak, 2013, S. 57).</a:t>
            </a:r>
          </a:p>
          <a:p>
            <a:r>
              <a:rPr lang="de-DE" sz="1200" kern="1200" dirty="0">
                <a:solidFill>
                  <a:schemeClr val="tx1"/>
                </a:solidFill>
                <a:latin typeface="+mn-lt"/>
                <a:ea typeface="+mn-ea"/>
                <a:cs typeface="+mn-cs"/>
              </a:rPr>
              <a:t> </a:t>
            </a:r>
          </a:p>
          <a:p>
            <a:r>
              <a:rPr lang="de-DE" sz="1200" kern="1200" dirty="0">
                <a:solidFill>
                  <a:schemeClr val="tx1"/>
                </a:solidFill>
                <a:latin typeface="+mn-lt"/>
                <a:ea typeface="+mn-ea"/>
                <a:cs typeface="+mn-cs"/>
              </a:rPr>
              <a:t>Menschen in der +/-l-Position kreieren eine offene Atmosphäre. Der Gesprächspart­ner bekommt durch diese Grundhaltung die Erlaubnis, auch unbequeme Einschät­zungen seinerseits offen anzusprechen, ohne die Befürchtung zu haben, dass das Ge­genüber beleidigt oder aggressiv reagiert. Auch starke Emotionen werden von einer Person in dieser Grundeinstellung nicht als Angriff gesehen, sondern als eine Selbstauskunft, die es zu ergründen gilt (Schulz von Thun, 2014).</a:t>
            </a: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16</a:t>
            </a:fld>
            <a:endParaRPr lang="de-D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b="1" kern="1200" dirty="0">
                <a:solidFill>
                  <a:schemeClr val="tx1"/>
                </a:solidFill>
                <a:latin typeface="+mn-lt"/>
                <a:ea typeface="+mn-ea"/>
                <a:cs typeface="+mn-cs"/>
              </a:rPr>
              <a:t>Die aggressiv-dominierende Variante</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Im kritischen Modus schwingt Ärger mit. Dieser Modus lässt sich gut anhand des strengen "Meister Lämpel" von Wilhelm Busch veranschaulichen. Die Person sieht nur ihre eigene Perspektive und wertet die Vorschläge des Gegenübers als nicht ad­äquat ab (Kapitel 15). Menschen in dieser Grundeinstellung sind es gewohnt, anderen Personen Anweisungen zu geben, und wirken dabei eher rechthaberisch, arrogant und off werden sie als aggressiv und cholerisch beschrieben. Teilweise sind Men­schen, die diese Grundeinstellung des Öfteren einnehmen, in beruflicher Hinsicht er­folgreich. Sie besetzen Vorgesetztenfunktion, da sie es gewohnt sind, ihre Gesprächs­partner zurechtzuweisen und ihnen zu sagen, wie sie Dinge zu erledigen haben. Das Motto dieser Menschen lautet: "Ich muss immer alles selbst machen, da es die ande­ren eh nicht schaffen." Teilweise sind Überarbeitung und körperliche Beschwerden eine Folge dieser Grundeinstellung, da die Personen immer die Verantwortung an sich ziehen.</a:t>
            </a: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17</a:t>
            </a:fld>
            <a:endParaRPr lang="de-D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b="1" kern="1200" dirty="0">
                <a:solidFill>
                  <a:schemeClr val="tx1"/>
                </a:solidFill>
                <a:latin typeface="+mn-lt"/>
                <a:ea typeface="+mn-ea"/>
                <a:cs typeface="+mn-cs"/>
              </a:rPr>
              <a:t>Die nett-dominierende Variante</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Im überfürsorglichen Modus zeichnet sich eine Person durch Nett- und Bemühtsein aus. Wie im obigen Beispiel traut die Person dem Gegenüber nicht zu, Probleme zu lösen. Dieses Mal ist die Grundeinstellung jedoch nicht mit Ärger gepaart, sondern die Person geht mit der Haltung vor: "Ich weiß schon, was gut für dich ist! Auch wenn du es gar nicht einsiehst!" Häufige Ratschläge sind eine logische Folge dieses Den­kens. Auch hier sind die Taten gut gemeint und viele Menschen in dieser Grundein­stellung geben immer alles für die andere Person. Sie übersehen dabei, dass das Ge­genüber eigene Entscheidungen treffen und sich nicht fremdbestimmen lassen möchte. Das Bestreben nach Autonomie wird negiert und die eigene Meinung mit wohlwollender Überlegenheit übergestülpt, wobei jeder Widerspruch mit derselben netten Dominanz übergangen wird. Vom Umfeld wird dieses übergriffige Verhalten off mit den Worten entschuldigt: "Der meint es ja nur gut!" Zur Veranschaulichung kann die Metapher der "Glucke" verwendet werden, die ihr Gegenüber mit überfür­sorglichem Verhalten erdrückt.</a:t>
            </a:r>
          </a:p>
        </p:txBody>
      </p:sp>
      <p:sp>
        <p:nvSpPr>
          <p:cNvPr id="4" name="Foliennummernplatzhalter 3"/>
          <p:cNvSpPr>
            <a:spLocks noGrp="1"/>
          </p:cNvSpPr>
          <p:nvPr>
            <p:ph type="sldNum" sz="quarter" idx="10"/>
          </p:nvPr>
        </p:nvSpPr>
        <p:spPr/>
        <p:txBody>
          <a:bodyPr/>
          <a:lstStyle/>
          <a:p>
            <a:fld id="{A2786D18-5256-4BCD-A606-C87279C3B85E}" type="slidenum">
              <a:rPr lang="de-DE" smtClean="0"/>
              <a:pPr/>
              <a:t>18</a:t>
            </a:fld>
            <a:endParaRPr lang="de-DE"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r>
              <a:rPr lang="de-DE" sz="1200" i="0" kern="1200" dirty="0">
                <a:solidFill>
                  <a:schemeClr val="tx1"/>
                </a:solidFill>
                <a:latin typeface="+mn-lt"/>
                <a:ea typeface="+mn-ea"/>
                <a:cs typeface="+mn-cs"/>
              </a:rPr>
              <a:t>Für mich bin ich nicht O. K.</a:t>
            </a:r>
            <a:r>
              <a:rPr lang="de-DE" sz="1200" i="0" kern="1200" baseline="0" dirty="0">
                <a:solidFill>
                  <a:schemeClr val="tx1"/>
                </a:solidFill>
                <a:latin typeface="+mn-lt"/>
                <a:ea typeface="+mn-ea"/>
                <a:cs typeface="+mn-cs"/>
              </a:rPr>
              <a:t>, f</a:t>
            </a:r>
            <a:r>
              <a:rPr lang="de-DE" sz="1200" i="0" kern="1200" dirty="0">
                <a:solidFill>
                  <a:schemeClr val="tx1"/>
                </a:solidFill>
                <a:latin typeface="+mn-lt"/>
                <a:ea typeface="+mn-ea"/>
                <a:cs typeface="+mn-cs"/>
              </a:rPr>
              <a:t>ür mich bist du O. K." (-/+)</a:t>
            </a:r>
          </a:p>
          <a:p>
            <a:r>
              <a:rPr lang="de-DE" sz="1200" i="0" kern="1200" dirty="0">
                <a:solidFill>
                  <a:schemeClr val="tx1"/>
                </a:solidFill>
                <a:latin typeface="+mn-lt"/>
                <a:ea typeface="+mn-ea"/>
                <a:cs typeface="+mn-cs"/>
              </a:rPr>
              <a:t> </a:t>
            </a:r>
          </a:p>
          <a:p>
            <a:r>
              <a:rPr lang="de-DE" sz="1200" kern="1200" dirty="0">
                <a:solidFill>
                  <a:schemeClr val="tx1"/>
                </a:solidFill>
                <a:latin typeface="+mn-lt"/>
                <a:ea typeface="+mn-ea"/>
                <a:cs typeface="+mn-cs"/>
              </a:rPr>
              <a:t>Bei dieser Grundeinstellung weicht das Überlegenheitsgefühl der vorherigen Grundeinstellung einem Unterlegenheitsgefühl. Es stellt sozusagen die Antithese zu der ge­rade beschriebenen Grundeinstellung +/- dar und bedingt damit eine komplemen­täre Haltung. Personen, die diese -/+-Grundeinstellung einnehmen, fühlen sich über­fordert und inkompetent. Tritt ein Problem auf, denken Menschen in dieser Grundeinstellung, dass sie es verschuldet haben bzw. dass sie es nicht lösen können. Dieses negative Selbstkonzept ist gepaart mit der Vorstellung, dass das Gegenüber kompe­tent, teilweise sogar fast schon allmächtig ist. Personen in dieser Grundeinstellung strahlen oft Niedergeschlagenheit und Trauer aus und zeigen ein hilfloses Verhalten. Berne nennt diese Grundeinstellung deshalb die depressive Grundeinstellung. Oft zeigen sich die Selbstabwerhaltungen in Aussagen der Personen. "So etwas passiert im­mer mir" oder "Ich schaffe es nicht, das Problem (o. ä.) zu lösen, aber Sie sind doch so kompetent" (Aich &amp; Behr, 2013b; Gührs 8c Nowak, 2013). Das Verhalten dieser Per­sonen lädt das Gegenüber dazu ein, Ratschläge zu geben. Damit ist die Gefahr groß, in die oben beschriebene Grundeinstellung "Ich bin O.K., und du bist nicht O.K." (+/-) zu "rutschen". Daher entsteht eine Situation, die für die Kommunikation sehr ungünstig ist. Die beiden Grundeinstellungen passen in diesem Sinne zusammen, wie ein Deckel zum Topf, weil die Gesprächspartner am Gegenüber ihre Grundeinstel­lung bestätigen können. Die Passivität der Person mit der negativen Einstellung sich selbst gegenüber wird untermauert und es kommt keine Problemlösung zustande. An dieser Stelle beobachtet man häufig einen paradoxen Prozess. Die Person, die eine ne­gative Einstellung zu sich selbst hat, wirkt sehr ruhig. Die Person mit der positiven Einstellung zu sich selbst versucht, das Problem in die Hand zu nehmen. Dies kann nicht gelingen, da die Person mit der Grundeinstellung "Für mich bin ich nicht</a:t>
            </a:r>
            <a:r>
              <a:rPr lang="es-ES_tradnl" sz="1200" kern="1200" dirty="0">
                <a:solidFill>
                  <a:schemeClr val="tx1"/>
                </a:solidFill>
                <a:latin typeface="+mn-lt"/>
                <a:ea typeface="+mn-ea"/>
                <a:cs typeface="+mn-cs"/>
              </a:rPr>
              <a:t> O.</a:t>
            </a:r>
            <a:r>
              <a:rPr lang="de-DE" sz="1200" kern="1200" dirty="0">
                <a:solidFill>
                  <a:schemeClr val="tx1"/>
                </a:solidFill>
                <a:latin typeface="+mn-lt"/>
                <a:ea typeface="+mn-ea"/>
                <a:cs typeface="+mn-cs"/>
              </a:rPr>
              <a:t> K., für mich bist du O. K." (-/+) aus der Untätigkeit aufstehen und selbst Schritte auf dem Weg der Problemlösung gehen muss.</a:t>
            </a:r>
          </a:p>
        </p:txBody>
      </p:sp>
      <p:sp>
        <p:nvSpPr>
          <p:cNvPr id="4" name="Foliennummernplatzhalter 3"/>
          <p:cNvSpPr>
            <a:spLocks noGrp="1"/>
          </p:cNvSpPr>
          <p:nvPr>
            <p:ph type="sldNum" sz="quarter" idx="10"/>
          </p:nvPr>
        </p:nvSpPr>
        <p:spPr/>
        <p:txBody>
          <a:bodyPr/>
          <a:lstStyle/>
          <a:p>
            <a:fld id="{A2786D18-5256-4BCD-A606-C87279C3B85E}" type="slidenum">
              <a:rPr lang="de-DE" smtClean="0"/>
              <a:pPr/>
              <a:t>19</a:t>
            </a:fld>
            <a:endParaRPr lang="de-D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a:bodyPr>
          <a:lstStyle/>
          <a:p>
            <a:r>
              <a:rPr lang="de-DE" sz="1200" i="0" kern="1200" dirty="0">
                <a:solidFill>
                  <a:schemeClr val="tx1"/>
                </a:solidFill>
                <a:latin typeface="+mn-lt"/>
                <a:ea typeface="+mn-ea"/>
                <a:cs typeface="+mn-cs"/>
              </a:rPr>
              <a:t>Für mich bin ich nicht O. K., und für mich bist du nicht O. K." (-/-)</a:t>
            </a:r>
          </a:p>
          <a:p>
            <a:r>
              <a:rPr lang="de-DE" sz="1200" kern="1200" dirty="0">
                <a:solidFill>
                  <a:schemeClr val="tx1"/>
                </a:solidFill>
                <a:latin typeface="+mn-lt"/>
                <a:ea typeface="+mn-ea"/>
                <a:cs typeface="+mn-cs"/>
              </a:rPr>
              <a:t> </a:t>
            </a:r>
          </a:p>
          <a:p>
            <a:r>
              <a:rPr lang="de-DE" sz="1200" kern="1200" dirty="0">
                <a:solidFill>
                  <a:schemeClr val="tx1"/>
                </a:solidFill>
                <a:latin typeface="+mn-lt"/>
                <a:ea typeface="+mn-ea"/>
                <a:cs typeface="+mn-cs"/>
              </a:rPr>
              <a:t>Die letzte der vier Grundeinstellungen ist geprägt durch die Abwertung der eigenen Person und des Gegenübers. Diese pessimistische Sichtweise auf sich selbst und auf sein Gegenüber birgt ein Gefühl der Sinnlosigkeit, das sich in dem Motto "Ist doch eh alles sinnlos!" ausdrückt. Menschen in dieser Grundeinstellung zeichnen sich durch hohe Passivität und Kontaktvermeidung aus. Jede Anforderung - auch wenn sie ob­jektiv gesehen klein ist - wird als Belastung erlebt und innerlich mit Angst und nach außen teilweise auch mit Aggression beantwortet. Wird diese Grundeinstellung von einem Gesprächspartner in der Kommunikation eingenommen, erschwert dies das Gespräch enorm. Oft bekommt man keine Antwort und der Blick geht nach unten als Zeichen dafür, dass man in Ruhe gelassen werden will. Menschen in dieser Grundein­stellung sind relativ schwer dazu zu bewegen, Probleme aktiv anzugehen. Zum einen denken sie, dass sie selbst nicht fähig sind, Probleme zu lösen, zum anderen werten sie auch den Gesprächspartner und seine Vorschläge ab, weil sie denken: "Die Sachen, die der mir erzählt, bringen mir in meiner schlimmen Situation sowieso nichts." Da­her sind Ratschläge für eine Person in dieser Grundeinstellung sogar besonders kon­traproduktiv. Die Resignation bei der Person steigt nach dem Motto: "Die hat ja leicht reden, ihr geht es auch nicht so schlecht wie mir. Die versteht mich (und mein Pro­blem) gar nicht." Von außen betrachtet ist diese Grundeinstellung oft nur sehr schwer auszuhalten. Gerade Personen, die sich selbst als tatkräftig beschreiben, also zum Bei­spiel eine Lehrkraft gegenüber einem solchen -/-Elternteil, sind angesichts dieser Passivität überfordert und reagieren deshalb ihrerseits aus einer ungünstigen Grundeinstellung. Berne bezeichnet diese Grundeinstellung auch als fatalistische Position (Aich &amp; Behr, 2013b; Gührs &amp; Nowak, 2013; Meyer-Winter, 1994).</a:t>
            </a:r>
          </a:p>
        </p:txBody>
      </p:sp>
      <p:sp>
        <p:nvSpPr>
          <p:cNvPr id="4" name="Foliennummernplatzhalter 3"/>
          <p:cNvSpPr>
            <a:spLocks noGrp="1"/>
          </p:cNvSpPr>
          <p:nvPr>
            <p:ph type="sldNum" sz="quarter" idx="10"/>
          </p:nvPr>
        </p:nvSpPr>
        <p:spPr/>
        <p:txBody>
          <a:bodyPr/>
          <a:lstStyle/>
          <a:p>
            <a:fld id="{A2786D18-5256-4BCD-A606-C87279C3B85E}" type="slidenum">
              <a:rPr lang="de-DE" smtClean="0"/>
              <a:pPr/>
              <a:t>20</a:t>
            </a:fld>
            <a:endParaRPr lang="de-D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dirty="0"/>
              <a:t>Berne definiert den Vertrag als eine „explizite beiderseitige Verpflichtung, sich an ein klar definiertes Vorgehen – an Ziele  zu halten“. </a:t>
            </a:r>
          </a:p>
          <a:p>
            <a:r>
              <a:rPr lang="de-DE" sz="1200" dirty="0"/>
              <a:t>Er formuliert drei Vertragsbereiche:</a:t>
            </a:r>
          </a:p>
          <a:p>
            <a:endParaRPr lang="de-DE" sz="1200" dirty="0"/>
          </a:p>
          <a:p>
            <a:r>
              <a:rPr lang="de-DE" sz="1200" dirty="0"/>
              <a:t>• den administrativen,</a:t>
            </a:r>
          </a:p>
          <a:p>
            <a:r>
              <a:rPr lang="de-DE" sz="1200" dirty="0"/>
              <a:t>• den professionellen und</a:t>
            </a:r>
          </a:p>
          <a:p>
            <a:r>
              <a:rPr lang="de-DE" sz="1200" dirty="0"/>
              <a:t>• den psychologischen Vertrag		(</a:t>
            </a:r>
            <a:r>
              <a:rPr lang="de-DE" sz="1000" dirty="0"/>
              <a:t>Berne 1966, Schneider 2002. S. 95</a:t>
            </a:r>
            <a:r>
              <a:rPr lang="de-DE" sz="1200" dirty="0"/>
              <a:t>)</a:t>
            </a:r>
          </a:p>
          <a:p>
            <a:endParaRPr lang="de-DE" sz="1200" dirty="0"/>
          </a:p>
          <a:p>
            <a:endParaRPr lang="de-DE" sz="1200" dirty="0"/>
          </a:p>
          <a:p>
            <a:r>
              <a:rPr lang="de-DE" sz="1200" dirty="0"/>
              <a:t>Johann Schneider verwendet synonym dazu die Begriffe:</a:t>
            </a:r>
          </a:p>
          <a:p>
            <a:r>
              <a:rPr lang="de-DE" sz="1200" dirty="0"/>
              <a:t>• Rahmenbedingungen 			(Arbeitsrahmen, Geschäftsbedingungen)</a:t>
            </a:r>
          </a:p>
          <a:p>
            <a:r>
              <a:rPr lang="de-DE" sz="1200" dirty="0"/>
              <a:t>• Inhalte 				(Problemdefinition, professionelle Rollen, Methoden)</a:t>
            </a:r>
          </a:p>
          <a:p>
            <a:r>
              <a:rPr lang="de-DE" sz="1200" dirty="0"/>
              <a:t>• Psychologische Beziehungsgestaltung 		(</a:t>
            </a:r>
            <a:r>
              <a:rPr lang="de-DE" sz="1000" dirty="0"/>
              <a:t>Schneider, 2002, S. 15</a:t>
            </a:r>
            <a:r>
              <a:rPr lang="de-DE" sz="1200" dirty="0"/>
              <a:t>)</a:t>
            </a: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21</a:t>
            </a:fld>
            <a:endParaRPr lang="de-DE"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457200" marR="0" lvl="0" indent="-457200" algn="l" defTabSz="914400" rtl="0" eaLnBrk="1" fontAlgn="base" latinLnBrk="0" hangingPunct="1">
              <a:lnSpc>
                <a:spcPct val="100000"/>
              </a:lnSpc>
              <a:spcBef>
                <a:spcPct val="0"/>
              </a:spcBef>
              <a:spcAft>
                <a:spcPct val="0"/>
              </a:spcAft>
              <a:buClrTx/>
              <a:buSzTx/>
              <a:buFontTx/>
              <a:buAutoNum type="arabicPeriod"/>
              <a:tabLst/>
            </a:pPr>
            <a:r>
              <a:rPr kumimoji="0" lang="de-DE" sz="1200" b="1" i="0" u="none" strike="noStrike" cap="none" normalizeH="0" baseline="0" dirty="0">
                <a:ln>
                  <a:noFill/>
                </a:ln>
                <a:solidFill>
                  <a:srgbClr val="000000"/>
                </a:solidFill>
                <a:effectLst/>
                <a:latin typeface="Arial" pitchFamily="34" charset="0"/>
                <a:ea typeface="Times New Roman" pitchFamily="18" charset="0"/>
                <a:cs typeface="Arial" pitchFamily="34" charset="0"/>
              </a:rPr>
              <a:t>Examinieren</a:t>
            </a:r>
          </a:p>
          <a:p>
            <a:pPr marL="457200" marR="0" lvl="0" indent="-457200" algn="l" defTabSz="914400" rtl="0" eaLnBrk="1" fontAlgn="base" latinLnBrk="0" hangingPunct="1">
              <a:lnSpc>
                <a:spcPct val="100000"/>
              </a:lnSpc>
              <a:spcBef>
                <a:spcPct val="0"/>
              </a:spcBef>
              <a:spcAft>
                <a:spcPct val="0"/>
              </a:spcAft>
              <a:buClrTx/>
              <a:buSzTx/>
              <a:tabLst/>
            </a:pPr>
            <a:r>
              <a:rPr kumimoji="0" lang="de-DE" sz="1200" i="0" u="none" strike="noStrike" cap="none" normalizeH="0" baseline="0" dirty="0">
                <a:ln>
                  <a:noFill/>
                </a:ln>
                <a:solidFill>
                  <a:srgbClr val="000000"/>
                </a:solidFill>
                <a:effectLst/>
                <a:latin typeface="Arial" pitchFamily="34" charset="0"/>
                <a:ea typeface="Times New Roman" pitchFamily="18" charset="0"/>
                <a:cs typeface="Arial" pitchFamily="34" charset="0"/>
              </a:rPr>
              <a:t>Die Lehrkraft </a:t>
            </a:r>
            <a:r>
              <a:rPr lang="de-DE" sz="1200" dirty="0">
                <a:solidFill>
                  <a:srgbClr val="000000"/>
                </a:solidFill>
                <a:latin typeface="Arial" pitchFamily="34" charset="0"/>
                <a:ea typeface="Times New Roman" pitchFamily="18" charset="0"/>
                <a:cs typeface="Arial" pitchFamily="34" charset="0"/>
              </a:rPr>
              <a:t>fragt die Eltern </a:t>
            </a:r>
            <a:r>
              <a:rPr kumimoji="0" lang="de-DE" sz="1200" i="0" u="none" strike="noStrike" cap="none" normalizeH="0" baseline="0" dirty="0">
                <a:ln>
                  <a:noFill/>
                </a:ln>
                <a:solidFill>
                  <a:srgbClr val="000000"/>
                </a:solidFill>
                <a:effectLst/>
                <a:latin typeface="Arial" pitchFamily="34" charset="0"/>
                <a:ea typeface="Times New Roman" pitchFamily="18" charset="0"/>
                <a:cs typeface="Arial" pitchFamily="34" charset="0"/>
              </a:rPr>
              <a:t>in bester Absicht den Elternteil aus. </a:t>
            </a:r>
          </a:p>
          <a:p>
            <a:pPr marL="0" marR="0" lvl="0" indent="0" algn="l" defTabSz="914400" rtl="0" eaLnBrk="1" fontAlgn="base" latinLnBrk="0" hangingPunct="1">
              <a:lnSpc>
                <a:spcPct val="100000"/>
              </a:lnSpc>
              <a:spcBef>
                <a:spcPct val="0"/>
              </a:spcBef>
              <a:spcAft>
                <a:spcPct val="0"/>
              </a:spcAft>
              <a:buClrTx/>
              <a:buSzTx/>
              <a:buFontTx/>
              <a:buNone/>
              <a:tabLst/>
            </a:pPr>
            <a:r>
              <a:rPr kumimoji="0" lang="de-DE" sz="1200" i="0" u="none" strike="noStrike" cap="none" normalizeH="0" baseline="0" dirty="0">
                <a:ln>
                  <a:noFill/>
                </a:ln>
                <a:solidFill>
                  <a:srgbClr val="000000"/>
                </a:solidFill>
                <a:effectLst/>
                <a:latin typeface="Arial" pitchFamily="34" charset="0"/>
                <a:ea typeface="Times New Roman" pitchFamily="18" charset="0"/>
                <a:cs typeface="Arial" pitchFamily="34" charset="0"/>
              </a:rPr>
              <a:t>Sie möchte den Elternteil verstehen bzw. den richtigen Rat erteilen, dazu glaubt sie immer tiefer gehende Informationen zu benötigen, will Unklares oder Widersprüche verstehen.</a:t>
            </a:r>
            <a:endParaRPr kumimoji="0" lang="de-DE" sz="1200" i="0" u="none" strike="noStrike" cap="none" normalizeH="0" baseline="0" dirty="0">
              <a:ln>
                <a:noFill/>
              </a:ln>
              <a:solidFill>
                <a:schemeClr val="tx1"/>
              </a:solidFill>
              <a:effectLst/>
              <a:latin typeface="Arial" pitchFamily="34" charset="0"/>
              <a:cs typeface="Arial" pitchFamily="34" charset="0"/>
            </a:endParaRP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23</a:t>
            </a:fld>
            <a:endParaRPr lang="de-DE"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200" b="1" i="0" u="none" strike="noStrike" cap="none" normalizeH="0" baseline="0" dirty="0">
                <a:ln>
                  <a:noFill/>
                </a:ln>
                <a:solidFill>
                  <a:srgbClr val="000000"/>
                </a:solidFill>
                <a:effectLst/>
                <a:latin typeface="Arial" pitchFamily="34" charset="0"/>
                <a:ea typeface="Times New Roman" pitchFamily="18" charset="0"/>
                <a:cs typeface="Arial" pitchFamily="34" charset="0"/>
              </a:rPr>
              <a:t>2. Interpretieren</a:t>
            </a:r>
          </a:p>
          <a:p>
            <a:pPr fontAlgn="base">
              <a:spcBef>
                <a:spcPct val="0"/>
              </a:spcBef>
              <a:spcAft>
                <a:spcPct val="0"/>
              </a:spcAft>
            </a:pPr>
            <a:r>
              <a:rPr lang="de-DE" sz="1200" dirty="0">
                <a:solidFill>
                  <a:srgbClr val="000000"/>
                </a:solidFill>
                <a:latin typeface="Arial" pitchFamily="34" charset="0"/>
                <a:ea typeface="Times New Roman" pitchFamily="18" charset="0"/>
                <a:cs typeface="Arial" pitchFamily="34" charset="0"/>
              </a:rPr>
              <a:t>Die Lehrkraft bewertet Personen oder Situationen, schreibt Eigenschaften zu, vermutet komplizierte Zusammenhänge, stellt Theorien auf, die man kognitiv, aber nicht emotional verstehen kann, konstruiert nicht-manifeste Sinnzusammenhänge. </a:t>
            </a:r>
          </a:p>
          <a:p>
            <a:pPr fontAlgn="base">
              <a:spcBef>
                <a:spcPct val="0"/>
              </a:spcBef>
              <a:spcAft>
                <a:spcPct val="0"/>
              </a:spcAft>
            </a:pPr>
            <a:r>
              <a:rPr lang="de-DE" sz="1200" dirty="0">
                <a:solidFill>
                  <a:srgbClr val="000000"/>
                </a:solidFill>
                <a:latin typeface="Arial" pitchFamily="34" charset="0"/>
                <a:ea typeface="Times New Roman" pitchFamily="18" charset="0"/>
                <a:cs typeface="Arial" pitchFamily="34" charset="0"/>
              </a:rPr>
              <a:t>Auch dies tut die Lehrkraft in bester Absicht, weil sie zu Aufklärung verhelfen will. Sie hofft, dass die Eltern die Situation nun verstehen und Einsicht gewinnen können.</a:t>
            </a: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25</a:t>
            </a:fld>
            <a:endParaRPr lang="de-DE"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dirty="0"/>
              <a:t>Konfliktfelder und Hindernisse bei der Kommunikation zwischen Lehrkräften und Eltern	</a:t>
            </a:r>
            <a:r>
              <a:rPr lang="de-DE" sz="900" dirty="0"/>
              <a:t>Aich/ Behr 2015, S. 17-21</a:t>
            </a:r>
          </a:p>
          <a:p>
            <a:endParaRPr lang="de-DE" sz="900" dirty="0"/>
          </a:p>
          <a:p>
            <a:pPr>
              <a:buNone/>
            </a:pPr>
            <a:r>
              <a:rPr lang="de-DE" dirty="0"/>
              <a:t>Lehrkräfte sind (meist) semi-professionelle Berater</a:t>
            </a:r>
          </a:p>
          <a:p>
            <a:pPr>
              <a:buNone/>
            </a:pPr>
            <a:r>
              <a:rPr lang="de-DE" dirty="0"/>
              <a:t>• Lehrkräfte sind Teil des Systems</a:t>
            </a:r>
          </a:p>
          <a:p>
            <a:pPr>
              <a:buNone/>
            </a:pPr>
            <a:r>
              <a:rPr lang="de-DE" dirty="0"/>
              <a:t>• Neutralität der Lehrkraft</a:t>
            </a:r>
          </a:p>
          <a:p>
            <a:pPr>
              <a:buNone/>
            </a:pPr>
            <a:r>
              <a:rPr lang="de-DE" dirty="0"/>
              <a:t>• Freiwilligkeit</a:t>
            </a:r>
          </a:p>
          <a:p>
            <a:pPr>
              <a:buNone/>
            </a:pPr>
            <a:r>
              <a:rPr lang="de-DE" dirty="0"/>
              <a:t>• Hierarchisches Eingebundensein der Lehrkraft</a:t>
            </a:r>
          </a:p>
          <a:p>
            <a:pPr>
              <a:buNone/>
            </a:pPr>
            <a:r>
              <a:rPr lang="de-DE" dirty="0"/>
              <a:t>• Verantwortung</a:t>
            </a:r>
          </a:p>
          <a:p>
            <a:pPr>
              <a:buNone/>
            </a:pPr>
            <a:r>
              <a:rPr lang="de-DE" dirty="0"/>
              <a:t>• Eingeschränkter zeitlicher Rahmen</a:t>
            </a:r>
          </a:p>
          <a:p>
            <a:pPr>
              <a:buNone/>
            </a:pPr>
            <a:r>
              <a:rPr lang="de-DE" dirty="0"/>
              <a:t>• Rollenunklarheit</a:t>
            </a:r>
          </a:p>
          <a:p>
            <a:pPr>
              <a:buNone/>
            </a:pPr>
            <a:r>
              <a:rPr lang="de-DE" dirty="0"/>
              <a:t>• Hohes Verletzungspotenzial</a:t>
            </a:r>
          </a:p>
          <a:p>
            <a:pPr>
              <a:buNone/>
            </a:pPr>
            <a:r>
              <a:rPr lang="de-DE" dirty="0"/>
              <a:t>• Ängste im Elter- Lehrer-Gespräch</a:t>
            </a: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3</a:t>
            </a:fld>
            <a:endParaRPr lang="de-DE"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200" b="1" i="0" u="none" strike="noStrike" cap="none" normalizeH="0" baseline="0" dirty="0">
                <a:ln>
                  <a:noFill/>
                </a:ln>
                <a:solidFill>
                  <a:srgbClr val="000000"/>
                </a:solidFill>
                <a:effectLst/>
                <a:latin typeface="Arial" pitchFamily="34" charset="0"/>
                <a:ea typeface="Times New Roman" pitchFamily="18" charset="0"/>
                <a:cs typeface="Arial" pitchFamily="34" charset="0"/>
              </a:rPr>
              <a:t>3. Dirigieren</a:t>
            </a:r>
          </a:p>
          <a:p>
            <a:pPr fontAlgn="base">
              <a:spcBef>
                <a:spcPct val="0"/>
              </a:spcBef>
              <a:spcAft>
                <a:spcPct val="0"/>
              </a:spcAft>
            </a:pPr>
            <a:r>
              <a:rPr lang="de-DE" sz="1200" dirty="0">
                <a:solidFill>
                  <a:srgbClr val="000000"/>
                </a:solidFill>
                <a:latin typeface="Arial" pitchFamily="34" charset="0"/>
                <a:ea typeface="Times New Roman" pitchFamily="18" charset="0"/>
                <a:cs typeface="Arial" pitchFamily="34" charset="0"/>
              </a:rPr>
              <a:t>Die Lehrkraft gibt Ratschläge, nimmt Lösungen ab, ergreift Partei, spielt Chef oder Schiedsrichter oder versucht, dem Ratschlag vielleicht sogar mit Drohungen Gewicht zu verleihen. </a:t>
            </a:r>
          </a:p>
          <a:p>
            <a:pPr fontAlgn="base">
              <a:spcBef>
                <a:spcPct val="0"/>
              </a:spcBef>
              <a:spcAft>
                <a:spcPct val="0"/>
              </a:spcAft>
            </a:pPr>
            <a:r>
              <a:rPr lang="de-DE" sz="1200" dirty="0">
                <a:solidFill>
                  <a:srgbClr val="000000"/>
                </a:solidFill>
                <a:latin typeface="Arial" pitchFamily="34" charset="0"/>
                <a:ea typeface="Times New Roman" pitchFamily="18" charset="0"/>
                <a:cs typeface="Arial" pitchFamily="34" charset="0"/>
              </a:rPr>
              <a:t>Auch dies geschieht in bester Absicht, weil die Lehrkraft einen Lösungsweg zu sehen glaubt und als Expertin dem Elternteil diesen möglichst verständlich aufzeigen möchte. </a:t>
            </a:r>
          </a:p>
          <a:p>
            <a:pPr fontAlgn="base">
              <a:spcBef>
                <a:spcPct val="0"/>
              </a:spcBef>
              <a:spcAft>
                <a:spcPct val="0"/>
              </a:spcAft>
            </a:pPr>
            <a:r>
              <a:rPr lang="de-DE" sz="1200" dirty="0">
                <a:solidFill>
                  <a:srgbClr val="000000"/>
                </a:solidFill>
                <a:latin typeface="Arial" pitchFamily="34" charset="0"/>
                <a:ea typeface="Times New Roman" pitchFamily="18" charset="0"/>
                <a:cs typeface="Arial" pitchFamily="34" charset="0"/>
              </a:rPr>
              <a:t>Das Problem soll schließlich schnell gelöst werden. Sie glaubt implizit, dass der Elternteil diesen Ratschlag dann auch umsetzen wird; oft ein Wunschdenken.</a:t>
            </a: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27</a:t>
            </a:fld>
            <a:endParaRPr lang="de-DE"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200" b="1" i="0" u="none" strike="noStrike" cap="none" normalizeH="0" baseline="0" dirty="0">
                <a:ln>
                  <a:noFill/>
                </a:ln>
                <a:solidFill>
                  <a:srgbClr val="000000"/>
                </a:solidFill>
                <a:effectLst/>
                <a:latin typeface="Arial" pitchFamily="34" charset="0"/>
                <a:ea typeface="Times New Roman" pitchFamily="18" charset="0"/>
                <a:cs typeface="Arial" pitchFamily="34" charset="0"/>
              </a:rPr>
              <a:t>4. Beschuldigen</a:t>
            </a:r>
          </a:p>
          <a:p>
            <a:pPr fontAlgn="base">
              <a:spcBef>
                <a:spcPct val="0"/>
              </a:spcBef>
              <a:spcAft>
                <a:spcPct val="0"/>
              </a:spcAft>
            </a:pPr>
            <a:r>
              <a:rPr lang="de-DE" sz="1200" dirty="0"/>
              <a:t>Die Lehrkraft macht dem Elternteil Vorwürfe, gibt ihm Schuld, oder wird sogar moralisch. Sie bezeichnet bestimmte Werte als allgemein oder stellt Gut-Böse-Spaltungen auf. Dies kann offen erfolgen, manchmal lassen Lehrkräfte solche Aussagen aber auch subtil in ihre Intervention einfließen. Sie möchten den Elternteil so weniger konfrontieren und vielleicht sich selbst auch weniger angreifbar machen (vgl. Kapitel 9). Wenn Lehrkräften solches unterläuft, fühlen sie sich in der Regel angegriffen. Sie haben zuvor möglicherweise Schuld zugewiesen bekommen, oder das Kind bringt sie jeden Tag an den Rand ihrer Möglichkeiten. Vielleicht verzweifeln sie auch so an der Situation, dass sie das Gefühl haben, sie sollten die Eltern geradezu wachrütteln.</a:t>
            </a:r>
            <a:endParaRPr lang="de-DE" sz="1200" dirty="0">
              <a:solidFill>
                <a:srgbClr val="000000"/>
              </a:solidFill>
              <a:latin typeface="Arial" pitchFamily="34" charset="0"/>
              <a:ea typeface="Times New Roman" pitchFamily="18" charset="0"/>
              <a:cs typeface="Arial" pitchFamily="34" charset="0"/>
            </a:endParaRPr>
          </a:p>
        </p:txBody>
      </p:sp>
      <p:sp>
        <p:nvSpPr>
          <p:cNvPr id="4" name="Foliennummernplatzhalter 3"/>
          <p:cNvSpPr>
            <a:spLocks noGrp="1"/>
          </p:cNvSpPr>
          <p:nvPr>
            <p:ph type="sldNum" sz="quarter" idx="10"/>
          </p:nvPr>
        </p:nvSpPr>
        <p:spPr/>
        <p:txBody>
          <a:bodyPr/>
          <a:lstStyle/>
          <a:p>
            <a:fld id="{A2786D18-5256-4BCD-A606-C87279C3B85E}" type="slidenum">
              <a:rPr lang="de-DE" smtClean="0"/>
              <a:pPr/>
              <a:t>29</a:t>
            </a:fld>
            <a:endParaRPr lang="de-DE"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200" b="1" i="0" u="none" strike="noStrike" cap="none" normalizeH="0" baseline="0" dirty="0">
                <a:ln>
                  <a:noFill/>
                </a:ln>
                <a:solidFill>
                  <a:srgbClr val="000000"/>
                </a:solidFill>
                <a:effectLst/>
                <a:latin typeface="Arial" pitchFamily="34" charset="0"/>
                <a:ea typeface="Times New Roman" pitchFamily="18" charset="0"/>
                <a:cs typeface="Arial" pitchFamily="34" charset="0"/>
              </a:rPr>
              <a:t>5. Bagatellisieren</a:t>
            </a:r>
          </a:p>
          <a:p>
            <a:pPr marL="457200" marR="0" lvl="0" indent="-457200" algn="l" defTabSz="914400" rtl="0" eaLnBrk="1" fontAlgn="base" latinLnBrk="0" hangingPunct="1">
              <a:lnSpc>
                <a:spcPct val="100000"/>
              </a:lnSpc>
              <a:spcBef>
                <a:spcPct val="0"/>
              </a:spcBef>
              <a:spcAft>
                <a:spcPct val="0"/>
              </a:spcAft>
              <a:buClrTx/>
              <a:buSzTx/>
              <a:tabLst/>
            </a:pPr>
            <a:endParaRPr kumimoji="0" lang="de-DE" sz="1200" b="1" i="0" u="none" strike="noStrike" cap="none" normalizeH="0" baseline="0" dirty="0">
              <a:ln>
                <a:noFill/>
              </a:ln>
              <a:solidFill>
                <a:srgbClr val="000000"/>
              </a:solidFill>
              <a:effectLst/>
              <a:latin typeface="Arial" pitchFamily="34" charset="0"/>
              <a:ea typeface="Times New Roman" pitchFamily="18" charset="0"/>
              <a:cs typeface="Arial" pitchFamily="34" charset="0"/>
            </a:endParaRPr>
          </a:p>
          <a:p>
            <a:pPr fontAlgn="base">
              <a:spcBef>
                <a:spcPct val="0"/>
              </a:spcBef>
              <a:spcAft>
                <a:spcPct val="0"/>
              </a:spcAft>
            </a:pPr>
            <a:r>
              <a:rPr lang="de-DE" sz="1200" dirty="0"/>
              <a:t>Die Lehrkraft schwächt das Problem ab. Sie versucht, dem Elternteil irgendetwas auszureden, tut etwas ab. Auch schnelles, oberflächliches Trösten kann versuchen, dem Elternteil das Gefühl wegzunehmen. Auch dies geschieht in bester Absicht. Man möchte das Gegenüber entlasten. Die Person soll es nicht so schwernehmen, die Dinge anders sehen, dann sind sie nicht so dramatisch. Man möchte, dass die andere Person es leichter nimmt.</a:t>
            </a:r>
            <a:endParaRPr lang="de-DE" sz="1200" dirty="0">
              <a:solidFill>
                <a:srgbClr val="000000"/>
              </a:solidFill>
              <a:latin typeface="Arial" pitchFamily="34" charset="0"/>
              <a:ea typeface="Times New Roman" pitchFamily="18" charset="0"/>
              <a:cs typeface="Arial" pitchFamily="34" charset="0"/>
            </a:endParaRPr>
          </a:p>
          <a:p>
            <a:pPr marL="457200" marR="0" lvl="0" indent="-457200" algn="l" defTabSz="914400" rtl="0" eaLnBrk="1" fontAlgn="base" latinLnBrk="0" hangingPunct="1">
              <a:lnSpc>
                <a:spcPct val="100000"/>
              </a:lnSpc>
              <a:spcBef>
                <a:spcPct val="0"/>
              </a:spcBef>
              <a:spcAft>
                <a:spcPct val="0"/>
              </a:spcAft>
              <a:buClrTx/>
              <a:buSzTx/>
              <a:tabLst/>
            </a:pPr>
            <a:endParaRPr lang="de-DE" sz="1200" dirty="0">
              <a:solidFill>
                <a:srgbClr val="000000"/>
              </a:solidFill>
              <a:latin typeface="Arial" pitchFamily="34" charset="0"/>
              <a:ea typeface="Times New Roman" pitchFamily="18" charset="0"/>
              <a:cs typeface="Arial" pitchFamily="34" charset="0"/>
            </a:endParaRPr>
          </a:p>
        </p:txBody>
      </p:sp>
      <p:sp>
        <p:nvSpPr>
          <p:cNvPr id="4" name="Foliennummernplatzhalter 3"/>
          <p:cNvSpPr>
            <a:spLocks noGrp="1"/>
          </p:cNvSpPr>
          <p:nvPr>
            <p:ph type="sldNum" sz="quarter" idx="10"/>
          </p:nvPr>
        </p:nvSpPr>
        <p:spPr/>
        <p:txBody>
          <a:bodyPr/>
          <a:lstStyle/>
          <a:p>
            <a:fld id="{A2786D18-5256-4BCD-A606-C87279C3B85E}" type="slidenum">
              <a:rPr lang="de-DE" smtClean="0"/>
              <a:pPr/>
              <a:t>31</a:t>
            </a:fld>
            <a:endParaRPr lang="de-DE"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200" b="1" i="0" u="none" strike="noStrike" cap="none" normalizeH="0" baseline="0" dirty="0">
                <a:ln>
                  <a:noFill/>
                </a:ln>
                <a:solidFill>
                  <a:srgbClr val="000000"/>
                </a:solidFill>
                <a:effectLst/>
                <a:latin typeface="Arial" pitchFamily="34" charset="0"/>
                <a:ea typeface="Times New Roman" pitchFamily="18" charset="0"/>
                <a:cs typeface="Arial" pitchFamily="34" charset="0"/>
              </a:rPr>
              <a:t>6. Schwäche</a:t>
            </a:r>
          </a:p>
          <a:p>
            <a:pPr marL="457200" marR="0" lvl="0" indent="-457200" algn="l" defTabSz="914400" rtl="0" eaLnBrk="1" fontAlgn="base" latinLnBrk="0" hangingPunct="1">
              <a:lnSpc>
                <a:spcPct val="100000"/>
              </a:lnSpc>
              <a:spcBef>
                <a:spcPct val="0"/>
              </a:spcBef>
              <a:spcAft>
                <a:spcPct val="0"/>
              </a:spcAft>
              <a:buClrTx/>
              <a:buSzTx/>
              <a:tabLst/>
            </a:pPr>
            <a:endParaRPr kumimoji="0" lang="de-DE" sz="1200" b="1" i="0" u="none" strike="noStrike" cap="none" normalizeH="0" baseline="0" dirty="0">
              <a:ln>
                <a:noFill/>
              </a:ln>
              <a:solidFill>
                <a:srgbClr val="000000"/>
              </a:solidFill>
              <a:effectLst/>
              <a:latin typeface="Arial" pitchFamily="34" charset="0"/>
              <a:ea typeface="Times New Roman" pitchFamily="18" charset="0"/>
              <a:cs typeface="Arial" pitchFamily="34" charset="0"/>
            </a:endParaRPr>
          </a:p>
          <a:p>
            <a:pPr fontAlgn="base">
              <a:spcBef>
                <a:spcPct val="0"/>
              </a:spcBef>
              <a:spcAft>
                <a:spcPct val="0"/>
              </a:spcAft>
            </a:pPr>
            <a:r>
              <a:rPr lang="de-DE" sz="1200" dirty="0"/>
              <a:t>Die Lehrkraft äußert sich diffus, widersprüchlich, unklar. Sie gibt mächtigen anderen, dem Schulsystem, sozialen Entwicklungen, dem Zeitgeist, der Gesellschaft oder ähnlichem die Schuld (vgl. Kapitel 11 &amp; 15). Ihre Einschätzungen wirken abgehoben, andiskutierte Maßnahmen unrealistisch. Gegenüber Kindern und Jugendlichen droht sie unrealistische Sanktionen an. So etwas unterläuft Lehrkräften, die gerade in einer Überforderungssituation sind oder die eine persönliche Krise durchlaufen oder die grundsätzlich konfliktscheu sind und nicht konfrontieren möchten.</a:t>
            </a:r>
            <a:endParaRPr lang="de-DE" sz="1200" dirty="0">
              <a:solidFill>
                <a:srgbClr val="000000"/>
              </a:solidFill>
              <a:latin typeface="Arial" pitchFamily="34" charset="0"/>
              <a:ea typeface="Times New Roman" pitchFamily="18" charset="0"/>
              <a:cs typeface="Arial" pitchFamily="34" charset="0"/>
            </a:endParaRPr>
          </a:p>
        </p:txBody>
      </p:sp>
      <p:sp>
        <p:nvSpPr>
          <p:cNvPr id="4" name="Foliennummernplatzhalter 3"/>
          <p:cNvSpPr>
            <a:spLocks noGrp="1"/>
          </p:cNvSpPr>
          <p:nvPr>
            <p:ph type="sldNum" sz="quarter" idx="10"/>
          </p:nvPr>
        </p:nvSpPr>
        <p:spPr/>
        <p:txBody>
          <a:bodyPr/>
          <a:lstStyle/>
          <a:p>
            <a:fld id="{A2786D18-5256-4BCD-A606-C87279C3B85E}" type="slidenum">
              <a:rPr lang="de-DE" smtClean="0"/>
              <a:pPr/>
              <a:t>33</a:t>
            </a:fld>
            <a:endParaRPr lang="de-DE"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sz="1200" kern="120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A2786D18-5256-4BCD-A606-C87279C3B85E}" type="slidenum">
              <a:rPr lang="de-DE" smtClean="0"/>
              <a:pPr/>
              <a:t>35</a:t>
            </a:fld>
            <a:endParaRPr lang="de-DE"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0000" lnSpcReduction="20000"/>
          </a:bodyPr>
          <a:lstStyle/>
          <a:p>
            <a:pPr marL="228600" indent="-228600" rtl="0">
              <a:buAutoNum type="arabicPeriod"/>
            </a:pPr>
            <a:r>
              <a:rPr lang="de-DE" sz="1200" b="1" i="0" kern="1200" baseline="0" dirty="0">
                <a:solidFill>
                  <a:schemeClr val="tx1"/>
                </a:solidFill>
                <a:latin typeface="+mn-lt"/>
                <a:ea typeface="+mn-ea"/>
                <a:cs typeface="+mn-cs"/>
              </a:rPr>
              <a:t>Blindheit: </a:t>
            </a:r>
          </a:p>
          <a:p>
            <a:pPr marL="228600" indent="-228600" rtl="0">
              <a:buAutoNum type="arabicPeriod"/>
            </a:pPr>
            <a:endParaRPr lang="de-DE" sz="1200" i="0" kern="1200" baseline="0" dirty="0">
              <a:solidFill>
                <a:schemeClr val="tx1"/>
              </a:solidFill>
              <a:latin typeface="+mn-lt"/>
              <a:ea typeface="+mn-ea"/>
              <a:cs typeface="+mn-cs"/>
            </a:endParaRPr>
          </a:p>
          <a:p>
            <a:pPr marL="228600" indent="-228600" rtl="0">
              <a:buNone/>
            </a:pPr>
            <a:r>
              <a:rPr lang="de-DE" sz="1200" i="0" kern="1200" baseline="0" dirty="0">
                <a:solidFill>
                  <a:schemeClr val="tx1"/>
                </a:solidFill>
                <a:latin typeface="+mn-lt"/>
                <a:ea typeface="+mn-ea"/>
                <a:cs typeface="+mn-cs"/>
              </a:rPr>
              <a:t>Auf dieser Ebene wird die Existenz des Problems nicht wahrgenommen. Man sieht die Sachlage nicht als Problem an und muss aus Sicht des Betroffenen deshalb auch nicht aktiv werden und etwas verändern. Auf dieser</a:t>
            </a:r>
          </a:p>
          <a:p>
            <a:pPr marL="228600" indent="-228600" rtl="0">
              <a:buNone/>
            </a:pPr>
            <a:r>
              <a:rPr lang="de-DE" sz="1200" i="0" kern="1200" baseline="0" dirty="0">
                <a:solidFill>
                  <a:schemeClr val="tx1"/>
                </a:solidFill>
                <a:latin typeface="+mn-lt"/>
                <a:ea typeface="+mn-ea"/>
                <a:cs typeface="+mn-cs"/>
              </a:rPr>
              <a:t>Ebene könnte eine Aussage lauten: "Ich weiß nicht, was Sie haben, das ist doch kein Problem. So sind Kinder heutzutage eben!" Man ist blind für das Problem, so nennt Hagehülsmann &amp; Hagehülsmann (1998) diese Stufe die "Blindheitsebene".</a:t>
            </a:r>
          </a:p>
          <a:p>
            <a:pPr marL="228600" indent="-228600" rtl="0">
              <a:buNone/>
            </a:pPr>
            <a:endParaRPr lang="de-DE" sz="1200" i="0" kern="1200" baseline="0" dirty="0">
              <a:solidFill>
                <a:schemeClr val="tx1"/>
              </a:solidFill>
              <a:latin typeface="+mn-lt"/>
              <a:ea typeface="+mn-ea"/>
              <a:cs typeface="+mn-cs"/>
            </a:endParaRPr>
          </a:p>
          <a:p>
            <a:pPr marL="228600" indent="-228600" algn="l" defTabSz="914400" rtl="0" eaLnBrk="1" latinLnBrk="0" hangingPunct="1">
              <a:buNone/>
            </a:pPr>
            <a:r>
              <a:rPr lang="de-DE" sz="1200" b="1" i="0" kern="1200" baseline="0" dirty="0">
                <a:solidFill>
                  <a:schemeClr val="tx1"/>
                </a:solidFill>
                <a:latin typeface="+mn-lt"/>
                <a:ea typeface="+mn-ea"/>
                <a:cs typeface="+mn-cs"/>
              </a:rPr>
              <a:t>2. Vernebeln: </a:t>
            </a:r>
          </a:p>
          <a:p>
            <a:pPr rtl="0"/>
            <a:endParaRPr lang="de-DE" sz="1200" i="0" kern="1200" baseline="0" dirty="0">
              <a:solidFill>
                <a:schemeClr val="tx1"/>
              </a:solidFill>
              <a:latin typeface="+mn-lt"/>
              <a:ea typeface="+mn-ea"/>
              <a:cs typeface="+mn-cs"/>
            </a:endParaRPr>
          </a:p>
          <a:p>
            <a:pPr rtl="0"/>
            <a:r>
              <a:rPr lang="de-DE" sz="1200" i="0" kern="1200" baseline="0" dirty="0">
                <a:solidFill>
                  <a:schemeClr val="tx1"/>
                </a:solidFill>
                <a:latin typeface="+mn-lt"/>
                <a:ea typeface="+mn-ea"/>
                <a:cs typeface="+mn-cs"/>
              </a:rPr>
              <a:t>Auf dieser Ebene wird die Bedeutung, also die Auswirkung eines Problems, nicht richtig wahrgenommen, d. h. die betroffene Person nimmt zwar wahr, dass ein Problem besteht, gibt den Folgen aber keine realistische Bedeutung, nach dem Motto: "Klar ist das Verhalten problematisch, aber es macht doch nichts! Kinder müssen doch auch Blödsinn machen dürfen!" Man sieht, dass die Person das Problem sieht, ihm aber keine Bedeutung zumisst. Trotzdem ist man der Problemlösung schon eine Stufe näher. Da die Personen an dieser Stelle das Problem bzw. die Konsequenz des Problems oft durch verbale Nebelschwaden kaschieren, bezeichnet man in der Transaktionsanalyse diese Ebene die "Vernebelungsebene" (Hagehülsmann &amp; Hagehülsmann, 1998).</a:t>
            </a:r>
          </a:p>
          <a:p>
            <a:pPr rtl="0"/>
            <a:endParaRPr lang="de-DE" sz="1200" i="0" kern="1200" baseline="0" dirty="0">
              <a:solidFill>
                <a:schemeClr val="tx1"/>
              </a:solidFill>
              <a:latin typeface="+mn-lt"/>
              <a:ea typeface="+mn-ea"/>
              <a:cs typeface="+mn-cs"/>
            </a:endParaRPr>
          </a:p>
          <a:p>
            <a:pPr rtl="0"/>
            <a:r>
              <a:rPr lang="de-DE" sz="1200" b="1" i="0" kern="1200" baseline="0" dirty="0">
                <a:solidFill>
                  <a:schemeClr val="tx1"/>
                </a:solidFill>
                <a:latin typeface="+mn-lt"/>
                <a:ea typeface="+mn-ea"/>
                <a:cs typeface="+mn-cs"/>
              </a:rPr>
              <a:t>3. Aussitz-Ebene: </a:t>
            </a:r>
          </a:p>
          <a:p>
            <a:pPr rtl="0"/>
            <a:endParaRPr lang="de-DE" sz="1200" i="0" kern="1200" baseline="0" dirty="0">
              <a:solidFill>
                <a:schemeClr val="tx1"/>
              </a:solidFill>
              <a:latin typeface="+mn-lt"/>
              <a:ea typeface="+mn-ea"/>
              <a:cs typeface="+mn-cs"/>
            </a:endParaRPr>
          </a:p>
          <a:p>
            <a:pPr rtl="0"/>
            <a:r>
              <a:rPr lang="de-DE" sz="1200" i="0" kern="1200" baseline="0" dirty="0">
                <a:solidFill>
                  <a:schemeClr val="tx1"/>
                </a:solidFill>
                <a:latin typeface="+mn-lt"/>
                <a:ea typeface="+mn-ea"/>
                <a:cs typeface="+mn-cs"/>
              </a:rPr>
              <a:t>Auf dieser Ebene werden nun zwar das Problem und die Konsequenz des Problems erkannt, aber eine Lösung des Problems scheint nicht möglich. Ein Elternteil könnte sich folgendermaßen äußern: "Klar weiß ich, dass XY ein Problem ist. Aber da kann man halt nichts machen!" Die Person erkennt also das Problem und die negativen Folgen, sieht aber keine Veränderungsmöglichkeit. Im Elterngespräch könnte eine Aussage auf dieser Stufe wie folgt aussehen: "Klar hat er schlechte Mathenoten (oder Disziplinschwierigkeiten) und bleibt deshalb sitzen (oder bekommt disziplinarische Maßnahmen zu spüren). Aber da kann man halt nichts machen. Er kann halt kein Mathe (oder er ist schon immer so)!" Die Person steht vor dem Problem und sieht keinen Lösungsweg. Sie scheint Scheuklappen aufzuhaben, die sie weder rechts noch links blicken lässt. Deshalb nennen wir diese Stufe auch "Aussitzebene".</a:t>
            </a:r>
          </a:p>
          <a:p>
            <a:pPr rtl="0"/>
            <a:endParaRPr lang="de-DE" sz="1200" i="0" kern="1200" baseline="0" dirty="0">
              <a:solidFill>
                <a:schemeClr val="tx1"/>
              </a:solidFill>
              <a:latin typeface="+mn-lt"/>
              <a:ea typeface="+mn-ea"/>
              <a:cs typeface="+mn-cs"/>
            </a:endParaRPr>
          </a:p>
          <a:p>
            <a:pPr marL="0" algn="l" defTabSz="914400" rtl="0" eaLnBrk="1" latinLnBrk="0" hangingPunct="1"/>
            <a:r>
              <a:rPr lang="de-DE" sz="1200" b="1" i="0" kern="1200" baseline="0" dirty="0">
                <a:solidFill>
                  <a:schemeClr val="tx1"/>
                </a:solidFill>
                <a:latin typeface="+mn-lt"/>
                <a:ea typeface="+mn-ea"/>
                <a:cs typeface="+mn-cs"/>
              </a:rPr>
              <a:t>4. Hinkebein: </a:t>
            </a:r>
          </a:p>
          <a:p>
            <a:pPr marL="0" algn="l" defTabSz="914400" rtl="0" eaLnBrk="1" latinLnBrk="0" hangingPunct="1"/>
            <a:endParaRPr lang="de-DE" sz="1200" b="1" i="0" kern="1200" baseline="0" dirty="0">
              <a:solidFill>
                <a:schemeClr val="tx1"/>
              </a:solidFill>
              <a:latin typeface="+mn-lt"/>
              <a:ea typeface="+mn-ea"/>
              <a:cs typeface="+mn-cs"/>
            </a:endParaRPr>
          </a:p>
          <a:p>
            <a:pPr rtl="0"/>
            <a:r>
              <a:rPr lang="de-DE" sz="1200" i="0" kern="1200" baseline="0" dirty="0">
                <a:solidFill>
                  <a:schemeClr val="tx1"/>
                </a:solidFill>
                <a:latin typeface="+mn-lt"/>
                <a:ea typeface="+mn-ea"/>
                <a:cs typeface="+mn-cs"/>
              </a:rPr>
              <a:t>Auf dieser Stufe ist der Betroffene der Problemlösung schon sehr nahe. Die Person nimmt die bereits beschriebenen Ebenen der Abwertungshierarchie wahr und sieht prinzipielle Lösungsmöglichkeiten. Aber der Elternteil denkt von sich, dass er nicht die Möglichkeiten hat, etwas zu verändern. Seine Hilflosigkeit macht es ihm unmöglich, das Problem zu lösen. Eltern auf dieser Ebene äußern sich dann in Sätzen wie: "Ich weiß, man müsste etwas machen. Die anderen Eltern schaffen das auch. Aber ich kann halt nicht, wegen XY", wie wenn der Elternteil gehindert wäre: die "Hinkebeinebene" (Hagehülsmann &amp; Hagehülsmann, 1998).</a:t>
            </a:r>
            <a:endParaRPr lang="de-DE" sz="1200" i="0" kern="120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A2786D18-5256-4BCD-A606-C87279C3B85E}" type="slidenum">
              <a:rPr lang="de-DE" smtClean="0"/>
              <a:pPr/>
              <a:t>36</a:t>
            </a:fld>
            <a:endParaRPr lang="de-DE"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pPr marL="228600" indent="-228600" rtl="0">
              <a:buAutoNum type="arabicPeriod"/>
            </a:pPr>
            <a:endParaRPr lang="de-DE" sz="1200" i="0" kern="120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A2786D18-5256-4BCD-A606-C87279C3B85E}" type="slidenum">
              <a:rPr lang="de-DE" smtClean="0"/>
              <a:pPr/>
              <a:t>37</a:t>
            </a:fld>
            <a:endParaRPr lang="de-DE"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kern="1200" baseline="0" dirty="0">
                <a:solidFill>
                  <a:schemeClr val="tx1"/>
                </a:solidFill>
                <a:latin typeface="+mn-lt"/>
                <a:ea typeface="+mn-ea"/>
                <a:cs typeface="+mn-cs"/>
              </a:rPr>
              <a:t>Die vier Diagnoseformen:</a:t>
            </a:r>
          </a:p>
          <a:p>
            <a:endParaRPr lang="de-DE" sz="1200" kern="1200" baseline="0" dirty="0">
              <a:solidFill>
                <a:schemeClr val="tx1"/>
              </a:solidFill>
              <a:latin typeface="+mn-lt"/>
              <a:ea typeface="+mn-ea"/>
              <a:cs typeface="+mn-cs"/>
            </a:endParaRPr>
          </a:p>
          <a:p>
            <a:r>
              <a:rPr lang="de-DE" sz="1200" kern="1200" baseline="0" dirty="0">
                <a:solidFill>
                  <a:schemeClr val="tx1"/>
                </a:solidFill>
                <a:latin typeface="+mn-lt"/>
                <a:ea typeface="+mn-ea"/>
                <a:cs typeface="+mn-cs"/>
              </a:rPr>
              <a:t>• Die </a:t>
            </a:r>
            <a:r>
              <a:rPr lang="de-DE" sz="1200" b="1" kern="1200" baseline="0" dirty="0">
                <a:solidFill>
                  <a:schemeClr val="tx1"/>
                </a:solidFill>
                <a:latin typeface="+mn-lt"/>
                <a:ea typeface="+mn-ea"/>
                <a:cs typeface="+mn-cs"/>
              </a:rPr>
              <a:t>Verhaltensdiagnose untersucht das äußerlich sichtbare Verhalten durch z.B</a:t>
            </a:r>
          </a:p>
          <a:p>
            <a:r>
              <a:rPr lang="de-DE" sz="1200" kern="1200" baseline="0" dirty="0">
                <a:solidFill>
                  <a:schemeClr val="tx1"/>
                </a:solidFill>
                <a:latin typeface="+mn-lt"/>
                <a:ea typeface="+mn-ea"/>
                <a:cs typeface="+mn-cs"/>
              </a:rPr>
              <a:t>Mimik, Gestik, Stimme, Wortwahl, Körperhaltung usw..</a:t>
            </a:r>
          </a:p>
          <a:p>
            <a:endParaRPr lang="de-DE" sz="1200" kern="1200" baseline="0" dirty="0">
              <a:solidFill>
                <a:schemeClr val="tx1"/>
              </a:solidFill>
              <a:latin typeface="+mn-lt"/>
              <a:ea typeface="+mn-ea"/>
              <a:cs typeface="+mn-cs"/>
            </a:endParaRPr>
          </a:p>
          <a:p>
            <a:r>
              <a:rPr lang="de-DE" sz="1200" kern="1200" baseline="0" dirty="0">
                <a:solidFill>
                  <a:schemeClr val="tx1"/>
                </a:solidFill>
                <a:latin typeface="+mn-lt"/>
                <a:ea typeface="+mn-ea"/>
                <a:cs typeface="+mn-cs"/>
              </a:rPr>
              <a:t>• Die </a:t>
            </a:r>
            <a:r>
              <a:rPr lang="de-DE" sz="1200" b="1" kern="1200" baseline="0" dirty="0">
                <a:solidFill>
                  <a:schemeClr val="tx1"/>
                </a:solidFill>
                <a:latin typeface="+mn-lt"/>
                <a:ea typeface="+mn-ea"/>
                <a:cs typeface="+mn-cs"/>
              </a:rPr>
              <a:t>soziale Diagnose untersucht die Reaktion auf einen Gesprächspartner / eine</a:t>
            </a:r>
          </a:p>
          <a:p>
            <a:r>
              <a:rPr lang="de-DE" sz="1200" kern="1200" baseline="0" dirty="0">
                <a:solidFill>
                  <a:schemeClr val="tx1"/>
                </a:solidFill>
                <a:latin typeface="+mn-lt"/>
                <a:ea typeface="+mn-ea"/>
                <a:cs typeface="+mn-cs"/>
              </a:rPr>
              <a:t>Gesprächspartnerin. Welcher Ich-Zustand wird eingenommen? In welchen Ich-</a:t>
            </a:r>
          </a:p>
          <a:p>
            <a:r>
              <a:rPr lang="de-DE" sz="1200" kern="1200" baseline="0" dirty="0">
                <a:solidFill>
                  <a:schemeClr val="tx1"/>
                </a:solidFill>
                <a:latin typeface="+mn-lt"/>
                <a:ea typeface="+mn-ea"/>
                <a:cs typeface="+mn-cs"/>
              </a:rPr>
              <a:t>Zustand werde ich „eingeladen“?</a:t>
            </a:r>
          </a:p>
          <a:p>
            <a:endParaRPr lang="de-DE" sz="1200" kern="1200" baseline="0" dirty="0">
              <a:solidFill>
                <a:schemeClr val="tx1"/>
              </a:solidFill>
              <a:latin typeface="+mn-lt"/>
              <a:ea typeface="+mn-ea"/>
              <a:cs typeface="+mn-cs"/>
            </a:endParaRPr>
          </a:p>
          <a:p>
            <a:r>
              <a:rPr lang="de-DE" sz="1200" kern="1200" baseline="0" dirty="0">
                <a:solidFill>
                  <a:schemeClr val="tx1"/>
                </a:solidFill>
                <a:latin typeface="+mn-lt"/>
                <a:ea typeface="+mn-ea"/>
                <a:cs typeface="+mn-cs"/>
              </a:rPr>
              <a:t>• Die lebensgeschichtliche oder </a:t>
            </a:r>
            <a:r>
              <a:rPr lang="de-DE" sz="1200" b="1" kern="1200" baseline="0" dirty="0">
                <a:solidFill>
                  <a:schemeClr val="tx1"/>
                </a:solidFill>
                <a:latin typeface="+mn-lt"/>
                <a:ea typeface="+mn-ea"/>
                <a:cs typeface="+mn-cs"/>
              </a:rPr>
              <a:t>historische Diagnose untersucht die Zusammenhänge</a:t>
            </a:r>
          </a:p>
          <a:p>
            <a:r>
              <a:rPr lang="de-DE" sz="1200" kern="1200" baseline="0" dirty="0">
                <a:solidFill>
                  <a:schemeClr val="tx1"/>
                </a:solidFill>
                <a:latin typeface="+mn-lt"/>
                <a:ea typeface="+mn-ea"/>
                <a:cs typeface="+mn-cs"/>
              </a:rPr>
              <a:t>von heutigen Reaktionsmustern mit gemachten Erfahrungen aus der Vergangenheit.</a:t>
            </a:r>
          </a:p>
          <a:p>
            <a:endParaRPr lang="de-DE" sz="1200" kern="1200" baseline="0" dirty="0">
              <a:solidFill>
                <a:schemeClr val="tx1"/>
              </a:solidFill>
              <a:latin typeface="+mn-lt"/>
              <a:ea typeface="+mn-ea"/>
              <a:cs typeface="+mn-cs"/>
            </a:endParaRPr>
          </a:p>
          <a:p>
            <a:r>
              <a:rPr lang="de-DE" sz="1200" kern="1200" baseline="0" dirty="0">
                <a:solidFill>
                  <a:schemeClr val="tx1"/>
                </a:solidFill>
                <a:latin typeface="+mn-lt"/>
                <a:ea typeface="+mn-ea"/>
                <a:cs typeface="+mn-cs"/>
              </a:rPr>
              <a:t>• Die phänomenologische oder </a:t>
            </a:r>
            <a:r>
              <a:rPr lang="de-DE" sz="1200" b="1" kern="1200" baseline="0" dirty="0">
                <a:solidFill>
                  <a:schemeClr val="tx1"/>
                </a:solidFill>
                <a:latin typeface="+mn-lt"/>
                <a:ea typeface="+mn-ea"/>
                <a:cs typeface="+mn-cs"/>
              </a:rPr>
              <a:t>erlebnisbezogene Diagnose beschäftigt sich mit dem</a:t>
            </a:r>
          </a:p>
          <a:p>
            <a:r>
              <a:rPr lang="de-DE" sz="1200" kern="1200" baseline="0" dirty="0">
                <a:solidFill>
                  <a:schemeClr val="tx1"/>
                </a:solidFill>
                <a:latin typeface="+mn-lt"/>
                <a:ea typeface="+mn-ea"/>
                <a:cs typeface="+mn-cs"/>
              </a:rPr>
              <a:t>Wieder-Erleben einer belastenden Situation aus der Kindheit oder dem Reagieren in</a:t>
            </a:r>
          </a:p>
          <a:p>
            <a:r>
              <a:rPr lang="de-DE" sz="1200" kern="1200" baseline="0" dirty="0">
                <a:solidFill>
                  <a:schemeClr val="tx1"/>
                </a:solidFill>
                <a:latin typeface="+mn-lt"/>
                <a:ea typeface="+mn-ea"/>
                <a:cs typeface="+mn-cs"/>
              </a:rPr>
              <a:t>der gleichen Form, wie Elternfiguren reagiert haben.</a:t>
            </a:r>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39</a:t>
            </a:fld>
            <a:endParaRPr lang="de-DE"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0000" lnSpcReduction="20000"/>
          </a:bodyPr>
          <a:lstStyle/>
          <a:p>
            <a:pPr rtl="0"/>
            <a:r>
              <a:rPr lang="de-DE" sz="1200" b="1" kern="1200" baseline="0" dirty="0">
                <a:solidFill>
                  <a:schemeClr val="tx1"/>
                </a:solidFill>
                <a:latin typeface="+mn-lt"/>
                <a:ea typeface="+mn-ea"/>
                <a:cs typeface="+mn-cs"/>
              </a:rPr>
              <a:t>Der Retter</a:t>
            </a:r>
          </a:p>
          <a:p>
            <a:pPr rtl="0"/>
            <a:r>
              <a:rPr lang="de-DE" sz="1200" kern="1200" baseline="0" dirty="0">
                <a:solidFill>
                  <a:schemeClr val="tx1"/>
                </a:solidFill>
                <a:latin typeface="+mn-lt"/>
                <a:ea typeface="+mn-ea"/>
                <a:cs typeface="+mn-cs"/>
              </a:rPr>
              <a:t>Der Retter möchte anderen Menschen helfen. Leider hilft er aus einer "Für mich bin ich</a:t>
            </a:r>
            <a:r>
              <a:rPr lang="es-ES_tradnl" sz="1200" kern="1200" baseline="0" dirty="0">
                <a:solidFill>
                  <a:schemeClr val="tx1"/>
                </a:solidFill>
                <a:latin typeface="+mn-lt"/>
                <a:ea typeface="+mn-ea"/>
                <a:cs typeface="+mn-cs"/>
              </a:rPr>
              <a:t> O</a:t>
            </a:r>
            <a:r>
              <a:rPr lang="de-DE" sz="1200" kern="1200" baseline="0" dirty="0">
                <a:solidFill>
                  <a:schemeClr val="tx1"/>
                </a:solidFill>
                <a:latin typeface="+mn-lt"/>
                <a:ea typeface="+mn-ea"/>
                <a:cs typeface="+mn-cs"/>
              </a:rPr>
              <a:t> K und für mich bist du nicht</a:t>
            </a:r>
            <a:r>
              <a:rPr lang="es-ES_tradnl" sz="1200" kern="1200" baseline="0" dirty="0">
                <a:solidFill>
                  <a:schemeClr val="tx1"/>
                </a:solidFill>
                <a:latin typeface="+mn-lt"/>
                <a:ea typeface="+mn-ea"/>
                <a:cs typeface="+mn-cs"/>
              </a:rPr>
              <a:t> O.</a:t>
            </a:r>
            <a:r>
              <a:rPr lang="de-DE" sz="1200" kern="1200" baseline="0" dirty="0">
                <a:solidFill>
                  <a:schemeClr val="tx1"/>
                </a:solidFill>
                <a:latin typeface="+mn-lt"/>
                <a:ea typeface="+mn-ea"/>
                <a:cs typeface="+mn-cs"/>
              </a:rPr>
              <a:t> K."-Grundeinstellung (+/-) heraus. Deshalb ist sein Verhalten überfürsorglich und er wertet die Problemlösefähigkeit des Gegenübers ab. Der Retter verhilft seinem Gegenüber nicht zu Autonomie, seine versteckten Motive sind der Wunsch nach Dankbarkeit und Anerkennung. Er versucht, seinen Selbstwert über die andere Person zu stabilisieren. Ist zum Beispiel die Lehrkraft in dieser Rolle, denkt sie sich vielleicht: "Nur wenn ich es schaffe, der Mutter (dem Vater) zu helfen, bin ich gut in meinem Beruf." In der eigenen Biografie haben Personen, die oft die </a:t>
            </a:r>
            <a:r>
              <a:rPr lang="de-DE" sz="1200" kern="1200" baseline="0" dirty="0" err="1">
                <a:solidFill>
                  <a:schemeClr val="tx1"/>
                </a:solidFill>
                <a:latin typeface="+mn-lt"/>
                <a:ea typeface="+mn-ea"/>
                <a:cs typeface="+mn-cs"/>
              </a:rPr>
              <a:t>Retterposition</a:t>
            </a:r>
            <a:r>
              <a:rPr lang="de-DE" sz="1200" kern="1200" baseline="0" dirty="0">
                <a:solidFill>
                  <a:schemeClr val="tx1"/>
                </a:solidFill>
                <a:latin typeface="+mn-lt"/>
                <a:ea typeface="+mn-ea"/>
                <a:cs typeface="+mn-cs"/>
              </a:rPr>
              <a:t> im Spiel einnehmen, von ihren Bezugspersonen häufig Lob und Zuspruch dafür erhalten, dass sie anderen Menschen geholfen und sich für sie eingesetzt haben. Lehrkräfte, die "im Retter sind", fühlen sich oft zu Personen "hingezogen", die schon viel Negatives erlebt haben und somit gerettet werden können. Retter denken, dass es ihnen erst gutgehen darf, wenn es dem Gegenuber auch gutgeht. Mit dieser Motivation arbeiten sie sich von einem Fall zum nächsten, ohne ihre eigenen überzogenen Ziele zu erreichen (vgl. Box 8.4).</a:t>
            </a:r>
          </a:p>
          <a:p>
            <a:pPr rtl="0"/>
            <a:r>
              <a:rPr lang="de-DE" sz="1200" kern="1200" baseline="0" dirty="0">
                <a:solidFill>
                  <a:schemeClr val="tx1"/>
                </a:solidFill>
                <a:latin typeface="+mn-lt"/>
                <a:ea typeface="+mn-ea"/>
                <a:cs typeface="+mn-cs"/>
              </a:rPr>
              <a:t>Hilfe zur Autonomie ist aus Sicht der Transaktionsanalyse etwas anderes, als sie im Sinne des Dramadreiecks zu retten. Beim Retten werden das Gegenüber und seine Problemlösekompetenz abgewertet und der Retter möchte sich im Gegenüber spuren. Wem) Sie sich selbst überprüfen, können Sie wahrscheinlich am besten sagen, wann es sich um ein Retten und wann es sich um ein Helfen handelt. Zur Verdeutlichung finden Sie eine Übung am Ende des Kapitels.</a:t>
            </a:r>
            <a:endParaRPr lang="de-DE" dirty="0"/>
          </a:p>
          <a:p>
            <a:pPr rtl="0"/>
            <a:endParaRPr lang="de-DE" sz="1200" b="1" kern="1200" baseline="0" dirty="0">
              <a:solidFill>
                <a:schemeClr val="tx1"/>
              </a:solidFill>
              <a:latin typeface="+mn-lt"/>
              <a:ea typeface="+mn-ea"/>
              <a:cs typeface="+mn-cs"/>
            </a:endParaRPr>
          </a:p>
          <a:p>
            <a:pPr rtl="0"/>
            <a:r>
              <a:rPr lang="de-DE" sz="1200" b="1" kern="1200" baseline="0" dirty="0">
                <a:solidFill>
                  <a:schemeClr val="tx1"/>
                </a:solidFill>
                <a:latin typeface="+mn-lt"/>
                <a:ea typeface="+mn-ea"/>
                <a:cs typeface="+mn-cs"/>
              </a:rPr>
              <a:t>Der Verfolger</a:t>
            </a:r>
          </a:p>
          <a:p>
            <a:pPr rtl="0"/>
            <a:r>
              <a:rPr lang="de-DE" sz="1200" kern="1200" baseline="0" dirty="0">
                <a:solidFill>
                  <a:schemeClr val="tx1"/>
                </a:solidFill>
                <a:latin typeface="+mn-lt"/>
                <a:ea typeface="+mn-ea"/>
                <a:cs typeface="+mn-cs"/>
              </a:rPr>
              <a:t>Der Verfolger im Dramadreieck ist ebenfalls in einer "Für mich bin ich O. K., für mich bist du nicht O. K."-Grundposition (+/-). Allerdings besetzt er nach dem Ich-Zustandsmodell das negativ-kritische Eltern-Ich und geht daher streng mit seinen Mitspielern um. Paradoxerweise meint der Verfolger es auch gut mit seinen Mitspielern, nach dem Leitsatz: "Nichts kann man die anderen machen lassen. Man muss ständig jedem sagen, wie und was er zu machen hat, sonst geht es schief. Alles muss man kontrollieren und Druck ausüben, damit es läuft." Personen, die als Verfolger in das Dramadreieck einsteigen, mussten in ihrer Leidensgeschichte schon früh Verantwortung übernehmen. Sie wurden dafür gelobt, wenn sie anderen Menschen zeigten, "wie der Hase läuft". Sie dürfen keine Schwächen zulassen, da sie sonst Angst haben, als Person infrage gestellt zu werden (</a:t>
            </a:r>
            <a:r>
              <a:rPr lang="de-DE" sz="1200" kern="1200" baseline="0" dirty="0" err="1">
                <a:solidFill>
                  <a:schemeClr val="tx1"/>
                </a:solidFill>
                <a:latin typeface="+mn-lt"/>
                <a:ea typeface="+mn-ea"/>
                <a:cs typeface="+mn-cs"/>
              </a:rPr>
              <a:t>Gührs</a:t>
            </a:r>
            <a:r>
              <a:rPr lang="de-DE" sz="1200" kern="1200" baseline="0" dirty="0">
                <a:solidFill>
                  <a:schemeClr val="tx1"/>
                </a:solidFill>
                <a:latin typeface="+mn-lt"/>
                <a:ea typeface="+mn-ea"/>
                <a:cs typeface="+mn-cs"/>
              </a:rPr>
              <a:t> &amp; Nowak, 2013). Am Ende des Spiels wechseln die Verfolger oft in die Opferposition mit dem Gedanken: "Jetzt habe ich doch allen gesagt, wie sie es machen müssen, und es hat wieder nicht funktioniert. Die Welt ist doch gemein und man bekommt nie, was man verdient hat!"</a:t>
            </a:r>
            <a:endParaRPr lang="de-DE" dirty="0"/>
          </a:p>
          <a:p>
            <a:pPr rtl="0"/>
            <a:endParaRPr lang="de-DE" sz="1200" b="1" kern="1200" baseline="0" dirty="0">
              <a:solidFill>
                <a:schemeClr val="tx1"/>
              </a:solidFill>
              <a:latin typeface="+mn-lt"/>
              <a:ea typeface="+mn-ea"/>
              <a:cs typeface="+mn-cs"/>
            </a:endParaRPr>
          </a:p>
          <a:p>
            <a:pPr rtl="0"/>
            <a:r>
              <a:rPr lang="de-DE" sz="1200" b="1" kern="1200" baseline="0" dirty="0">
                <a:solidFill>
                  <a:schemeClr val="tx1"/>
                </a:solidFill>
                <a:latin typeface="+mn-lt"/>
                <a:ea typeface="+mn-ea"/>
                <a:cs typeface="+mn-cs"/>
              </a:rPr>
              <a:t>Die Opferposition</a:t>
            </a:r>
          </a:p>
          <a:p>
            <a:pPr rtl="0"/>
            <a:r>
              <a:rPr lang="de-DE" sz="1200" kern="1200" baseline="0" dirty="0">
                <a:solidFill>
                  <a:schemeClr val="tx1"/>
                </a:solidFill>
                <a:latin typeface="+mn-lt"/>
                <a:ea typeface="+mn-ea"/>
                <a:cs typeface="+mn-cs"/>
              </a:rPr>
              <a:t>Die Opferposition im Dramadreieck ist dadurch definiert, dass sich die Person im negativ-angepassten Kind-Ich befindet und die Grundposition -/+, "Für mich bin ich nicht O. K. und für mich bist du O. K." einnimmt. Personen, die häufig in dieser Rolle sind, können eine lange Geschichte von Leiden oder von negativen Erlebnissen erzählen. Sie wünschen sich Mitleid und laden dabei andere Personen ins Spiel ein. Sie haben in ihrer Sozialisation gelernt, dass sie für negative Erlebnisse mehr Zuwendung bekommen als für Erfolg oder Gesundheit. Opfer reden häufig über ihre negativen Erlebnisse, um dadurch immer wieder negative Zuwendung für ihre eigene Passivität und ihre Unzulänglichkeiten zu bekommen. Durch diese Art der Zuwendung wird dann paradoxerweise die Opferrolle stärker manifestiert. Deshalb ist es aus Sicht der Transaktionsanalyse rar Lehrkräfte wichtig, diesen Personen nicht aus den beiden vorherigen Rollen (Retter oder Verfolger) zu begegnen, sondern ihnen aus dem Er-wachsen-Ich so viel Hilfe wie notwendig, aber so wenig wie möglich zu geben. Das Ziel ist immer, das Gegenüber zu unterstützen, seine Probleme selbst zu lösen und dadurch seine Problemlösefähigkeit zu fördern. Wenn also der Elternteil sagt: "Ich weiß nicht mehr ein und aus. Können Sie mir nicht hellen und mit meinem Sohn sprechen?!", ist es gut, den Vertrag nicht einfach anzunehmen, sondern so umzugestalten, dass der Elternteil auch überlegt, was er selbst tun kann, zum Beispiel: "Ich kann mit Ihrem Sohn sprechen und gleichzeitig wäre es mir wichtig, zu schauen, was Sie zu Hause machen können, damit sich die Lage verbessert. Sonst liegt die Verantwortung für die Problemlösung nur bei mir und ich denke, dass ich Sie auch im Boot brauche. Wäre das Vorgehen für Sie so in Ordnung?". So erhält der Elternteil die Möglichkeit, aus der Opferrolle auszusteigen. Ansonsten wechselt am Ende eines Spiels das Opfer auch in andere Rollen. So könnte der Elternteil, der zuvor in der Opferrolle war, nun die Lehrkraft bedauern und ihr mit überfürsorglicher Stimme sagen: "Ja, es hilft halt doch nichts, und Sie haben sich ja so angestrengt und richtig reingehängt und trotzdem hat es wieder nichts gebracht." Oder das Opfer wechselt in die Verfolgerposition und greift die Lehrkraft an und sagt mit aggressivem Tonfall (kritisches Eltern-Ich): "Na, Ihre Ratschläge hätten Sie sich auch schenken können. Wusste ich doch gleich, dass man von Ihnen nichts erwarten kann!"</a:t>
            </a:r>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40</a:t>
            </a:fld>
            <a:endParaRPr lang="de-DE"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a:bodyPr>
          <a:lstStyle/>
          <a:p>
            <a:pPr rtl="0"/>
            <a:r>
              <a:rPr lang="de-DE" sz="1200" b="1" i="0" kern="1200" baseline="0" dirty="0">
                <a:solidFill>
                  <a:schemeClr val="tx1"/>
                </a:solidFill>
                <a:latin typeface="+mn-lt"/>
                <a:ea typeface="+mn-ea"/>
                <a:cs typeface="+mn-cs"/>
              </a:rPr>
              <a:t>Die Rollen der Lehrkraft im Gewinnerdreieck</a:t>
            </a:r>
          </a:p>
          <a:p>
            <a:pPr rtl="0"/>
            <a:endParaRPr lang="de-DE" sz="1200" b="1" i="0" kern="1200" baseline="0" dirty="0">
              <a:solidFill>
                <a:schemeClr val="tx1"/>
              </a:solidFill>
              <a:latin typeface="+mn-lt"/>
              <a:ea typeface="+mn-ea"/>
              <a:cs typeface="+mn-cs"/>
            </a:endParaRPr>
          </a:p>
          <a:p>
            <a:pPr rtl="0"/>
            <a:r>
              <a:rPr lang="de-DE" sz="1200" i="0" kern="1200" baseline="0" dirty="0">
                <a:solidFill>
                  <a:schemeClr val="tx1"/>
                </a:solidFill>
                <a:latin typeface="+mn-lt"/>
                <a:ea typeface="+mn-ea"/>
                <a:cs typeface="+mn-cs"/>
              </a:rPr>
              <a:t>• Aus dem Retter wird die/der Fürsorgende. Sie/er befindet sich ebenfalls in der Grundposition +/+, "Für mich bin ich O. K. und für mich bist du O. K.!". Die Lehrkraft agiert aus dem positiv-fürsorglichen Eltern-Ich und aus dem Erwachsenen-Ich. Dadurch kann der Helfer mit den Eltern abklären, welche Hilfe sie brauchen und welche Erwartungen sie an die Lehrkraft haben. Die Lehrkraft kann ebenfalls ihren Standpunkt gut vertreten und ist sich ihrer zeitlichen und sonstigen Ressourcen bewusst. Dadurch kann sie den Eltern ein Angebot machen und einen Vertrag mit ihnen erarbeiten. Sie sollte nicht abwerten und sich nicht auf Kosten der Eltern profilieren.</a:t>
            </a:r>
          </a:p>
          <a:p>
            <a:pPr rtl="0"/>
            <a:endParaRPr lang="de-DE" sz="1200" b="1" i="0" kern="1200" baseline="0" dirty="0">
              <a:solidFill>
                <a:schemeClr val="tx1"/>
              </a:solidFill>
              <a:latin typeface="+mn-lt"/>
              <a:ea typeface="+mn-ea"/>
              <a:cs typeface="+mn-cs"/>
            </a:endParaRPr>
          </a:p>
          <a:p>
            <a:pPr rtl="0"/>
            <a:endParaRPr lang="de-DE" sz="1200" b="1" i="0"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i="0" kern="1200" baseline="0" dirty="0">
                <a:solidFill>
                  <a:schemeClr val="tx1"/>
                </a:solidFill>
                <a:latin typeface="+mn-lt"/>
                <a:ea typeface="+mn-ea"/>
                <a:cs typeface="+mn-cs"/>
              </a:rPr>
              <a:t>• Aus dem Verfolger wird der </a:t>
            </a:r>
            <a:r>
              <a:rPr lang="de-DE" sz="1200" i="0" kern="1200" baseline="0" dirty="0" err="1">
                <a:solidFill>
                  <a:schemeClr val="tx1"/>
                </a:solidFill>
                <a:latin typeface="+mn-lt"/>
                <a:ea typeface="+mn-ea"/>
                <a:cs typeface="+mn-cs"/>
              </a:rPr>
              <a:t>Konfrontierer</a:t>
            </a:r>
            <a:r>
              <a:rPr lang="de-DE" sz="1200" i="0" kern="1200" baseline="0" dirty="0">
                <a:solidFill>
                  <a:schemeClr val="tx1"/>
                </a:solidFill>
                <a:latin typeface="+mn-lt"/>
                <a:ea typeface="+mn-ea"/>
                <a:cs typeface="+mn-cs"/>
              </a:rPr>
              <a:t> (der/die sich Durchsetzende). Dieser befindet sich in einer "+/+, Für mich bin ich O. K. und für mich bist du O. K." Grundposition. Aus Sicht des Ich-Zustandsmodells befindet sich die Lehrkraft im positiv kritischen Eltern-Ich und im Erwachsenen-Ich. Dadurch kann sie ihre Meinung gegenüber den Eltern gut vertreten und kann auch ruhig, aber bestimmt Grenzen setzen (vgl. Kapitel 12 Selbsteinbringung). Der </a:t>
            </a:r>
            <a:r>
              <a:rPr lang="de-DE" sz="1200" i="0" kern="1200" baseline="0" dirty="0" err="1">
                <a:solidFill>
                  <a:schemeClr val="tx1"/>
                </a:solidFill>
                <a:latin typeface="+mn-lt"/>
                <a:ea typeface="+mn-ea"/>
                <a:cs typeface="+mn-cs"/>
              </a:rPr>
              <a:t>Konfrontierer</a:t>
            </a:r>
            <a:r>
              <a:rPr lang="de-DE" sz="1200" i="0" kern="1200" baseline="0" dirty="0">
                <a:solidFill>
                  <a:schemeClr val="tx1"/>
                </a:solidFill>
                <a:latin typeface="+mn-lt"/>
                <a:ea typeface="+mn-ea"/>
                <a:cs typeface="+mn-cs"/>
              </a:rPr>
              <a:t> stabilisiert sich im </a:t>
            </a:r>
            <a:r>
              <a:rPr lang="de-DE" sz="1200" i="0" kern="1200" baseline="0" dirty="0" err="1">
                <a:solidFill>
                  <a:schemeClr val="tx1"/>
                </a:solidFill>
                <a:latin typeface="+mn-lt"/>
                <a:ea typeface="+mn-ea"/>
                <a:cs typeface="+mn-cs"/>
              </a:rPr>
              <a:t>Gegensatzt</a:t>
            </a:r>
            <a:r>
              <a:rPr lang="de-DE" sz="1200" i="0" kern="1200" baseline="0" dirty="0">
                <a:solidFill>
                  <a:schemeClr val="tx1"/>
                </a:solidFill>
                <a:latin typeface="+mn-lt"/>
                <a:ea typeface="+mn-ea"/>
                <a:cs typeface="+mn-cs"/>
              </a:rPr>
              <a:t> zum Verfolger nicht auf Kosten der </a:t>
            </a:r>
            <a:r>
              <a:rPr lang="de-DE" sz="1200" i="0" kern="1200" baseline="0" dirty="0" err="1">
                <a:solidFill>
                  <a:schemeClr val="tx1"/>
                </a:solidFill>
                <a:latin typeface="+mn-lt"/>
                <a:ea typeface="+mn-ea"/>
                <a:cs typeface="+mn-cs"/>
              </a:rPr>
              <a:t>Ellern</a:t>
            </a:r>
            <a:r>
              <a:rPr lang="de-DE" sz="1200" i="0" kern="1200" baseline="0" dirty="0">
                <a:solidFill>
                  <a:schemeClr val="tx1"/>
                </a:solidFill>
                <a:latin typeface="+mn-lt"/>
                <a:ea typeface="+mn-ea"/>
                <a:cs typeface="+mn-cs"/>
              </a:rPr>
              <a:t>, sondern er kann diese auf gleichberechtigter Ebene akzeptieren.</a:t>
            </a:r>
          </a:p>
          <a:p>
            <a:pPr rtl="0"/>
            <a:endParaRPr lang="de-DE" sz="1200" b="1" i="0" kern="1200" baseline="0" dirty="0">
              <a:solidFill>
                <a:schemeClr val="tx1"/>
              </a:solidFill>
              <a:latin typeface="+mn-lt"/>
              <a:ea typeface="+mn-ea"/>
              <a:cs typeface="+mn-cs"/>
            </a:endParaRPr>
          </a:p>
          <a:p>
            <a:pPr rtl="0"/>
            <a:endParaRPr lang="de-DE" sz="1200" i="0" kern="1200" baseline="0" dirty="0">
              <a:solidFill>
                <a:schemeClr val="tx1"/>
              </a:solidFill>
              <a:latin typeface="+mn-lt"/>
              <a:ea typeface="+mn-ea"/>
              <a:cs typeface="+mn-cs"/>
            </a:endParaRPr>
          </a:p>
          <a:p>
            <a:pPr rtl="0"/>
            <a:r>
              <a:rPr lang="de-DE" sz="1200" i="0" kern="1200" baseline="0" dirty="0">
                <a:solidFill>
                  <a:schemeClr val="tx1"/>
                </a:solidFill>
                <a:latin typeface="+mn-lt"/>
                <a:ea typeface="+mn-ea"/>
                <a:cs typeface="+mn-cs"/>
              </a:rPr>
              <a:t>• Aus dem Opfer wird der/die Empfindsame. Diese Rolle wird für viele Lehrkräfte ein "no go" im Elterngespräch sein. Gemeint ist eine Person, die momentan ein Problem hat und es aus einer "Für mich bin ich O.K. und für mich bist du O. K."-(Position (+/+) heraus angehen möchte. Hierbei kann es geschickt sein, die Eltern um Hilfe zu bitten, wenn sie die Personen sind, die ihren Teil zur Problemlösung beitragen können, zum Beispiel könnte man selbstbewusst sagen, "Ich verstehe an diesem Punkt Ihr Kind nicht und wollte bei Ihnen nachfragen, ob Sie mir da eine Erklärung geben können." Aus unserer Sicht ist es in jedem fall hilfreich, wenn die Lehrkraft die Elternperson nicht als Opfer betrachtet, sondern im Sinne des Gewinner-Dreiecks als Bedürftige, der man aus einem produktiven IchZustand zum Beispiel dem positiv fürsorglichen Eltern-Ich begegnet und mit ihr bespricht, welche Art von Hilfe sie braucht, usw.. Dadurch werden die Autonomie und die Ressourcen der Elternperson gefördert und gestärkt.</a:t>
            </a:r>
            <a:endParaRPr lang="de-DE" i="0"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41</a:t>
            </a:fld>
            <a:endParaRPr 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4</a:t>
            </a:fld>
            <a:endParaRPr lang="de-DE"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sz="1200" kern="1200" dirty="0">
              <a:solidFill>
                <a:schemeClr val="tx1"/>
              </a:solidFill>
              <a:latin typeface="+mn-lt"/>
              <a:ea typeface="+mn-ea"/>
              <a:cs typeface="+mn-cs"/>
            </a:endParaRPr>
          </a:p>
        </p:txBody>
      </p:sp>
      <p:sp>
        <p:nvSpPr>
          <p:cNvPr id="4" name="Foliennummernplatzhalter 3"/>
          <p:cNvSpPr>
            <a:spLocks noGrp="1"/>
          </p:cNvSpPr>
          <p:nvPr>
            <p:ph type="sldNum" sz="quarter" idx="10"/>
          </p:nvPr>
        </p:nvSpPr>
        <p:spPr/>
        <p:txBody>
          <a:bodyPr/>
          <a:lstStyle/>
          <a:p>
            <a:fld id="{A2786D18-5256-4BCD-A606-C87279C3B85E}" type="slidenum">
              <a:rPr lang="de-DE" smtClean="0"/>
              <a:pPr/>
              <a:t>42</a:t>
            </a:fld>
            <a:endParaRPr lang="de-DE"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dirty="0"/>
              <a:t>Gefühle, Motivationen und Gedanken des Gesprächspartners erspüren: </a:t>
            </a:r>
          </a:p>
          <a:p>
            <a:pPr>
              <a:buNone/>
            </a:pPr>
            <a:r>
              <a:rPr lang="de-DE" dirty="0"/>
              <a:t>	- Was fühlt, will, denkt die Person?</a:t>
            </a:r>
          </a:p>
          <a:p>
            <a:pPr>
              <a:buNone/>
            </a:pPr>
            <a:r>
              <a:rPr lang="de-DE" dirty="0"/>
              <a:t>	- Was ist der Person so nah, dass sie es kaum explizit formulieren kann? </a:t>
            </a:r>
          </a:p>
          <a:p>
            <a:pPr>
              <a:buNone/>
            </a:pPr>
            <a:r>
              <a:rPr lang="de-DE" dirty="0"/>
              <a:t>	- Sich in die Person hineindenken</a:t>
            </a:r>
          </a:p>
          <a:p>
            <a:pPr>
              <a:buNone/>
            </a:pPr>
            <a:endParaRPr lang="de-DE" dirty="0"/>
          </a:p>
          <a:p>
            <a:r>
              <a:rPr lang="de-DE" dirty="0"/>
              <a:t>Nonverbale Hinweise: </a:t>
            </a:r>
          </a:p>
          <a:p>
            <a:pPr>
              <a:buNone/>
            </a:pPr>
            <a:r>
              <a:rPr lang="de-DE" dirty="0"/>
              <a:t>	Körpersprache, Gesichtsausdruck, Stimmfarbe, Atmung,…</a:t>
            </a:r>
          </a:p>
          <a:p>
            <a:r>
              <a:rPr lang="de-DE" dirty="0"/>
              <a:t>- Wie kommuniziert die Person? </a:t>
            </a:r>
          </a:p>
          <a:p>
            <a:pPr>
              <a:buNone/>
            </a:pPr>
            <a:r>
              <a:rPr lang="de-DE" dirty="0"/>
              <a:t>	- Was sind ihre Motivationen und Sorgen? </a:t>
            </a:r>
          </a:p>
          <a:p>
            <a:pPr>
              <a:buNone/>
            </a:pPr>
            <a:r>
              <a:rPr lang="de-DE" dirty="0"/>
              <a:t>	- Kommunikation: verdeckt, offen, gefühlshaft, aggressiv, hilflos, distanziert </a:t>
            </a:r>
          </a:p>
          <a:p>
            <a:r>
              <a:rPr lang="de-DE" dirty="0"/>
              <a:t>Welche Grundpositionen und Ich-Zustandsebene (TA-Modell) nimmt die Person ein?</a:t>
            </a:r>
          </a:p>
          <a:p>
            <a:r>
              <a:rPr lang="de-DE" dirty="0"/>
              <a:t>Welche „Spiele" und verdeckten manipulativen Kommunikationsstrategien setzt die Person ein?</a:t>
            </a:r>
          </a:p>
          <a:p>
            <a:r>
              <a:rPr lang="de-DE" dirty="0"/>
              <a:t>Wie definiert die Person explizit die Beziehung zu mir: </a:t>
            </a:r>
          </a:p>
          <a:p>
            <a:pPr>
              <a:buNone/>
            </a:pPr>
            <a:r>
              <a:rPr lang="de-DE" dirty="0"/>
              <a:t>	Nähe - Distanz, machtebene, Gesprächsinhalte,…</a:t>
            </a:r>
          </a:p>
          <a:p>
            <a:pPr>
              <a:buNone/>
            </a:pPr>
            <a:endParaRPr lang="de-DE" dirty="0"/>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5</a:t>
            </a:fld>
            <a:endParaRPr lang="de-DE"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sz="1200" dirty="0"/>
              <a:t>Drei Kernbedingungen einer helfenden Beziehung im eigenen Kommunikationsverhalten umsetzen:</a:t>
            </a:r>
          </a:p>
          <a:p>
            <a:r>
              <a:rPr lang="de-DE" sz="1200" dirty="0"/>
              <a:t>Wertschätzung zeigen und symmetrisches Beziehungsangebot machen</a:t>
            </a:r>
          </a:p>
          <a:p>
            <a:r>
              <a:rPr lang="de-DE" sz="1200" dirty="0"/>
              <a:t>Meine Einfühlung in die andere Person so verbalisieren, dass diese meine Worte mit ihrem Erleben verbinden kann.</a:t>
            </a:r>
          </a:p>
          <a:p>
            <a:r>
              <a:rPr lang="de-DE" sz="1200" dirty="0"/>
              <a:t>Echt-Sein: </a:t>
            </a:r>
          </a:p>
          <a:p>
            <a:pPr>
              <a:buNone/>
            </a:pPr>
            <a:r>
              <a:rPr lang="de-DE" sz="1200" dirty="0"/>
              <a:t>Klar, stimmig und aufrichtig meine eigenen Botschaften formulieren. </a:t>
            </a:r>
          </a:p>
          <a:p>
            <a:r>
              <a:rPr lang="de-DE" sz="1200" dirty="0"/>
              <a:t>Mich in meinem natürlichen Person-Sein kompetent zeigen und nicht den Experten herauskehren</a:t>
            </a: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6</a:t>
            </a:fld>
            <a:endParaRPr lang="de-DE"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a:bodyPr>
          <a:lstStyle/>
          <a:p>
            <a:r>
              <a:rPr lang="de-DE" sz="1200" kern="1200" dirty="0">
                <a:solidFill>
                  <a:schemeClr val="tx1"/>
                </a:solidFill>
                <a:latin typeface="+mn-lt"/>
                <a:ea typeface="+mn-ea"/>
                <a:cs typeface="+mn-cs"/>
              </a:rPr>
              <a:t>3.3 Selbsterfahrungsebene</a:t>
            </a:r>
          </a:p>
          <a:p>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Erleben können, welches Gefühl der Elternteil gerade in mir auslöst. Was passiert mit meinen Gedanken, Gefühlen und Motiven im Gesprächsverlauf?</a:t>
            </a:r>
          </a:p>
          <a:p>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Erkennen, wann ich selbst produktive Ich-Zustände verlasse und in unproduktive Ich-Zustände wechsle.</a:t>
            </a:r>
          </a:p>
          <a:p>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Erkennen können, welches Erleben das Kind oft in mir auslöst und mit welcher Haltung mich das ins Elterngespräch gehen lässt.</a:t>
            </a:r>
          </a:p>
          <a:p>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Wie kann ich mich gegenüber der Erwartungshaltung der Eltern abgrenzen, ohne ein schlechtes Gewissen zu haben?</a:t>
            </a:r>
          </a:p>
          <a:p>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Meine eigenen Stärken und Schwächen in Beratungsgesprächen erkennen, zum Beispiel: Bei welchen Prozessen neige ich zu ungünstigem Verhalten? Rufen Kind und/oder Elternteil Gefühle in mir wach, zu denen ich mich nicht ausreichend distanzieren kann?</a:t>
            </a:r>
          </a:p>
          <a:p>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Meine aktuelle seelische Verfassung erspüren können und die Bedeutung für das Beratungsgespräch reflektieren, zum Beispiel: Kann ich mich diesem Thema heute stellen? Bin ich heute stark genug für einen Machtkampf? Kann ich die extreme Hilflosigkeit dieses Elternteils heute geduldig aushalten? Und kann ich mich dann gegebenenfalls auch abgrenzen und das Gespräch verschieben bzw. mir geeignete Unterstützung suchen?"</a:t>
            </a:r>
          </a:p>
        </p:txBody>
      </p:sp>
      <p:sp>
        <p:nvSpPr>
          <p:cNvPr id="4" name="Foliennummernplatzhalter 3"/>
          <p:cNvSpPr>
            <a:spLocks noGrp="1"/>
          </p:cNvSpPr>
          <p:nvPr>
            <p:ph type="sldNum" sz="quarter" idx="10"/>
          </p:nvPr>
        </p:nvSpPr>
        <p:spPr/>
        <p:txBody>
          <a:bodyPr/>
          <a:lstStyle/>
          <a:p>
            <a:fld id="{A2786D18-5256-4BCD-A606-C87279C3B85E}" type="slidenum">
              <a:rPr lang="de-DE" smtClean="0"/>
              <a:pPr/>
              <a:t>7</a:t>
            </a:fld>
            <a:endParaRPr lang="de-DE"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latin typeface="+mn-lt"/>
                <a:ea typeface="+mn-ea"/>
                <a:cs typeface="+mn-cs"/>
              </a:rPr>
              <a:t>Das Augenmerk in Gesprächen richtet sich immer auf zwei parallele Ebenen: </a:t>
            </a:r>
          </a:p>
          <a:p>
            <a:r>
              <a:rPr lang="de-DE" sz="1200" kern="1200" dirty="0">
                <a:solidFill>
                  <a:schemeClr val="tx1"/>
                </a:solidFill>
                <a:latin typeface="+mn-lt"/>
                <a:ea typeface="+mn-ea"/>
                <a:cs typeface="+mn-cs"/>
              </a:rPr>
              <a:t>Die Sachebene, in der Eltern und Lehrkräfte ein Problem mit den Ressourcen des Verstandes durcharbeiten,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latin typeface="+mn-lt"/>
                <a:ea typeface="+mn-ea"/>
                <a:cs typeface="+mn-cs"/>
              </a:rPr>
              <a:t>Die Beziehungsebene, auf der unausgesprochene Gefühle, Motivationen, Ziele, Zuschreibungen, Annahmen, Unterstellungen Vorurteile und Ängste dominieren. Miller (2011) vergleicht die Doppelgleisigkeit sogar mit einem Eisberg, bei dem 90% (die Beziehungsebene) unter der Oberfläche liegen." (</a:t>
            </a:r>
            <a:r>
              <a:rPr lang="de-DE" sz="1200" kern="1200" dirty="0" err="1">
                <a:solidFill>
                  <a:schemeClr val="tx1"/>
                </a:solidFill>
                <a:latin typeface="+mn-lt"/>
                <a:ea typeface="+mn-ea"/>
                <a:cs typeface="+mn-cs"/>
              </a:rPr>
              <a:t>Aich</a:t>
            </a:r>
            <a:r>
              <a:rPr lang="de-DE" sz="1200" kern="1200" dirty="0">
                <a:solidFill>
                  <a:schemeClr val="tx1"/>
                </a:solidFill>
                <a:latin typeface="+mn-lt"/>
                <a:ea typeface="+mn-ea"/>
                <a:cs typeface="+mn-cs"/>
              </a:rPr>
              <a:t>, 2015, S. 46)</a:t>
            </a:r>
            <a:endParaRPr lang="de-DE" dirty="0"/>
          </a:p>
          <a:p>
            <a:endParaRPr lang="de-DE" dirty="0"/>
          </a:p>
          <a:p>
            <a:endParaRPr lang="de-DE" dirty="0"/>
          </a:p>
        </p:txBody>
      </p:sp>
      <p:sp>
        <p:nvSpPr>
          <p:cNvPr id="4" name="Foliennummernplatzhalter 3"/>
          <p:cNvSpPr>
            <a:spLocks noGrp="1"/>
          </p:cNvSpPr>
          <p:nvPr>
            <p:ph type="sldNum" sz="quarter" idx="5"/>
          </p:nvPr>
        </p:nvSpPr>
        <p:spPr/>
        <p:txBody>
          <a:bodyPr/>
          <a:lstStyle/>
          <a:p>
            <a:fld id="{A2786D18-5256-4BCD-A606-C87279C3B85E}" type="slidenum">
              <a:rPr lang="de-DE" smtClean="0"/>
              <a:pPr/>
              <a:t>8</a:t>
            </a:fld>
            <a:endParaRPr lang="de-DE" dirty="0"/>
          </a:p>
        </p:txBody>
      </p:sp>
    </p:spTree>
    <p:extLst>
      <p:ext uri="{BB962C8B-B14F-4D97-AF65-F5344CB8AC3E}">
        <p14:creationId xmlns:p14="http://schemas.microsoft.com/office/powerpoint/2010/main" val="1966684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0000" lnSpcReduction="20000"/>
          </a:bodyPr>
          <a:lstStyle/>
          <a:p>
            <a:r>
              <a:rPr lang="de-DE" sz="1200" b="1" kern="1200" dirty="0">
                <a:solidFill>
                  <a:schemeClr val="tx1"/>
                </a:solidFill>
                <a:latin typeface="+mn-lt"/>
                <a:ea typeface="+mn-ea"/>
                <a:cs typeface="+mn-cs"/>
              </a:rPr>
              <a:t>Die richtige Grundposition als Garant für ein gelungenes Elterngespräch</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Wie wertschätzen Sie die Eltern und - auch sehr wichtig - wie wertschätzen Sie sich selbst als Person und im Hinblick auf das Pro­blem? Wie bewerten Sie Ihre Fähigkeiten, Ziele oder Einstellungen und die der El­tern? Die nähere Kenntnis dieses Wahrnehmungsmodells ermöglicht es Ihnen, einen grundlegenden Teil der Beziehungsdynamik im jeweiligen Elterngespräch zu verste­hen. Daraus leiten sich Möglichkeiten ab, wie Sie den Gesprächsprozess verbessern können. Auch Ihre Selbstwahrnehmung kann sich vertiefen. Man findet ein Elternteil nicht einfach "O. K.", weil man es sich vornimmt. "Ich bin O. K., du bist O. K." - das tönt nach amerikanischer Schnellbeglückungspsychologie. Es ist aber manchmal sehr schwer, sich oder den anderen O. K. zu finden. Die eigenen Haltungen zu ergründen kann, wenn Sie es möchten, tiefe Auseinandersetzungen mit sich selbst anstoßen und das Kommunikationsverhalten nachhaltig verbessern.</a:t>
            </a:r>
          </a:p>
          <a:p>
            <a:endParaRPr lang="de-DE" dirty="0"/>
          </a:p>
          <a:p>
            <a:r>
              <a:rPr lang="de-DE" sz="1200" b="1" kern="1200" dirty="0">
                <a:solidFill>
                  <a:schemeClr val="tx1"/>
                </a:solidFill>
                <a:latin typeface="+mn-lt"/>
                <a:ea typeface="+mn-ea"/>
                <a:cs typeface="+mn-cs"/>
              </a:rPr>
              <a:t>Die Eltern respektieren, auch wenn es schwierig ist - bedingungsfreie Wertschätzung als Grundlage der O. K. </a:t>
            </a:r>
            <a:r>
              <a:rPr lang="de-DE" sz="1200" kern="1200" dirty="0">
                <a:solidFill>
                  <a:schemeClr val="tx1"/>
                </a:solidFill>
                <a:latin typeface="+mn-lt"/>
                <a:ea typeface="+mn-ea"/>
                <a:cs typeface="+mn-cs"/>
              </a:rPr>
              <a:t>Einstellung</a:t>
            </a:r>
          </a:p>
          <a:p>
            <a:r>
              <a:rPr lang="de-DE" sz="1200" kern="1200" dirty="0">
                <a:solidFill>
                  <a:schemeClr val="tx1"/>
                </a:solidFill>
                <a:latin typeface="+mn-lt"/>
                <a:ea typeface="+mn-ea"/>
                <a:cs typeface="+mn-cs"/>
              </a:rPr>
              <a:t>Die personzentrierte Beratungstheorie versucht tiefer zu ergründen, wie in helfenden Beziehungen bedingungsfreie Wertschätzung für das Gegenüber zu verwirklichen ist. Es gibt Marker, also Verhaltensweisen, aus denen ein Elternteil schließen kann, dass die Lehrkraft sie wertschätzt. Der wesentliche Prozess spielt sich im Inneren der Fachkraft ab, und er ist dadurch definiert, was die Fachkraft nicht tut, nämlich bewerten. In vielen Elterngesprächen kann es eine große Herausforderung sein, die ganze Zeit eine wohl­wollende, nicht bewertende, den Elternteil "O.K."-findende Haltung einzunehmen.</a:t>
            </a:r>
          </a:p>
          <a:p>
            <a:r>
              <a:rPr lang="de-DE" sz="1200" kern="1200" dirty="0">
                <a:solidFill>
                  <a:schemeClr val="tx1"/>
                </a:solidFill>
                <a:latin typeface="+mn-lt"/>
                <a:ea typeface="+mn-ea"/>
                <a:cs typeface="+mn-cs"/>
              </a:rPr>
              <a:t> </a:t>
            </a:r>
          </a:p>
          <a:p>
            <a:r>
              <a:rPr lang="de-DE" sz="1200" b="1" kern="1200" dirty="0">
                <a:solidFill>
                  <a:schemeClr val="tx1"/>
                </a:solidFill>
                <a:latin typeface="+mn-lt"/>
                <a:ea typeface="+mn-ea"/>
                <a:cs typeface="+mn-cs"/>
              </a:rPr>
              <a:t>Authentisch sein - Persönliche und fachliche Glaubwürdigkeit zeigen</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Auch zum Authentischsein macht das personzentrierte Beratungskonzept viele grundlegende und auch praktische Aussagen. Es beschreibt den inneren Prozess ge­nau, und es skizziert, was Authentischsein in der Praxis bedeutet und wie andere es wahrnehmen können. Sich selbst O. K. finden, das empfindet jemand, der mit sich in Übereinstimmung lebt, nichts vorspielt, innerlich klar ist, und dies sich selbst und an­deren gegenüber. Ein Elternteil wird eine authentische Lehrkraft als glaubwürdig er­leben. Es hilft darum, wenn Sie in wichtigen Momenten in sich selbst hinein hören, was Sie gerade fühlen, denken und welche Impulse sich regen, welches Gefühl der El­ternteil in Ihnen auslöst. Das müssen Sie dann nicht unbedingt mitteilen, aber es macht Sie innerlich klarer und gibt Ihnen Hinweise für das Beziehungsgeschehen.</a:t>
            </a:r>
          </a:p>
          <a:p>
            <a:r>
              <a:rPr lang="de-DE" sz="1200" kern="1200" dirty="0">
                <a:solidFill>
                  <a:schemeClr val="tx1"/>
                </a:solidFill>
                <a:latin typeface="+mn-lt"/>
                <a:ea typeface="+mn-ea"/>
                <a:cs typeface="+mn-cs"/>
              </a:rPr>
              <a:t> </a:t>
            </a:r>
          </a:p>
          <a:p>
            <a:r>
              <a:rPr lang="de-DE" sz="1200" b="1" kern="1200" dirty="0">
                <a:solidFill>
                  <a:schemeClr val="tx1"/>
                </a:solidFill>
                <a:latin typeface="+mn-lt"/>
                <a:ea typeface="+mn-ea"/>
                <a:cs typeface="+mn-cs"/>
              </a:rPr>
              <a:t>Orientierung im Gespräch - Ich-Zustände als Landkarte der Gesprächsführung: Kommunikationsverhalten besser verstehen</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Durch das Ich-Zustandsmodell der Transaktionsanalyse und die Analyse der Trans­aktionen zwischen Gesprächspartnern wird das Verhalten von Eltern und die Ge­sprächsdynamik vorhersehbar. Es typisiert Verhalten inklusive der damit verbunde­nen Gefühle und Einstellungen. Und noch besser: Es modelliert Kommunikationsprozesse. Je nachdem in welchen Ich-Zuständen zwei Gesprächspartner sind, trifft es Aussagen darüber, was passieren wird und wie man in günstigere Bahnen umlenkt. Wenn Sie als Lehrkraft im Elterngespräch erkennen, durch welche Ich-Zustände Ihr Elternteil wandert, stehen Ihnen auch Interventionen zur Justierung der Ich-Zu­stände zur Verfügung. Man selbst wandert natürlich auch gelegentlich in dysfunktionale Zustände. Dies zu erkennen ist der Schlüssel zur gelungenen Gesprächsführung.</a:t>
            </a:r>
            <a:endParaRPr lang="de-DE" dirty="0"/>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9</a:t>
            </a:fld>
            <a:endParaRPr lang="de-DE"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85000" lnSpcReduction="20000"/>
          </a:bodyPr>
          <a:lstStyle/>
          <a:p>
            <a:r>
              <a:rPr lang="de-DE" sz="1200" b="1" kern="1200" dirty="0">
                <a:solidFill>
                  <a:schemeClr val="tx1"/>
                </a:solidFill>
                <a:latin typeface="+mn-lt"/>
                <a:ea typeface="+mn-ea"/>
                <a:cs typeface="+mn-cs"/>
              </a:rPr>
              <a:t>Sich in den Elternteil einfühlen - Empathische Reaktionen als Grundlage einer Beratungsbeziehung und Königsweg zur Justierung der Kommunikation</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Die empathische Reaktion ist der Königsweg jedweder Beratungsarbeit. Sie unterstützt den Elternteil bei der Organisation seiner Erfahrung, sie stellt Vertrauen, Kompetenz und Autonomie her. Sie justiert die Beziehung von Berater und Gegenüber auf Augenhohe. Dieses Prozesselement sollte im Gesprächsverlauf immer wieder aufgesucht werden.</a:t>
            </a:r>
          </a:p>
          <a:p>
            <a:r>
              <a:rPr lang="de-DE" sz="1200" kern="1200" dirty="0">
                <a:solidFill>
                  <a:schemeClr val="tx1"/>
                </a:solidFill>
                <a:latin typeface="+mn-lt"/>
                <a:ea typeface="+mn-ea"/>
                <a:cs typeface="+mn-cs"/>
              </a:rPr>
              <a:t> </a:t>
            </a:r>
          </a:p>
          <a:p>
            <a:r>
              <a:rPr lang="de-DE" sz="1200" b="1" kern="1200" dirty="0">
                <a:solidFill>
                  <a:schemeClr val="tx1"/>
                </a:solidFill>
                <a:latin typeface="+mn-lt"/>
                <a:ea typeface="+mn-ea"/>
                <a:cs typeface="+mn-cs"/>
              </a:rPr>
              <a:t>Justierung von ineffektiven Kommunikationsprozessen - Wann gelingt Kommunikation und wann scheitert sie? </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Wenn Sie dysfunktionale Ich-Zustände erkennen, sollten Sie sie justieren, d.h. bei der Problemlösung sollten beide Gesprächspartner zuerst auf die Erwachsenenebene ge­hen. So ist ein klares Gespräch mit Bezug im Hier und Jetzt ohne Interpretationsbedarf möglich. Dieser Prozessaspekt beschreibt das Hintergrundwissen, um den Ge­sprächsverlauf positiv zu beeinflussen.</a:t>
            </a:r>
            <a:r>
              <a:rPr lang="de-DE" dirty="0"/>
              <a:t> </a:t>
            </a:r>
          </a:p>
          <a:p>
            <a:r>
              <a:rPr lang="de-DE" sz="1200" kern="1200" dirty="0">
                <a:solidFill>
                  <a:schemeClr val="tx1"/>
                </a:solidFill>
                <a:latin typeface="+mn-lt"/>
                <a:ea typeface="+mn-ea"/>
                <a:cs typeface="+mn-cs"/>
              </a:rPr>
              <a:t> </a:t>
            </a:r>
          </a:p>
          <a:p>
            <a:r>
              <a:rPr lang="de-DE" sz="1200" b="1" kern="1200" dirty="0">
                <a:solidFill>
                  <a:schemeClr val="tx1"/>
                </a:solidFill>
                <a:latin typeface="+mn-lt"/>
                <a:ea typeface="+mn-ea"/>
                <a:cs typeface="+mn-cs"/>
              </a:rPr>
              <a:t>Vertragsarbeit 1: Klärung von Motivationen und Zielen</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In diesem Prozesselement klären Sie, was das tatsächliche Anliegen ist: Wer möchte was von wem, wer sieht welche Verantwortlichkeiten bei wem, wer ist zu welchen Lö­sungsschritten bereit oder nicht bereit? Veränderungen für Kinder oder Jugendliche ergeben sich vor allem dann, wenn solche Fragen geklärt sind. Es gibt gut umsetzbare Regeln für diesen Prozess und vor allem auch Gesprächsmöglichkeiten, wenn Eltern der Lösungsumsetzung unbewusst oder willentlich ausweichen.</a:t>
            </a:r>
          </a:p>
          <a:p>
            <a:r>
              <a:rPr lang="de-DE" sz="1200" kern="1200" dirty="0">
                <a:solidFill>
                  <a:schemeClr val="tx1"/>
                </a:solidFill>
                <a:latin typeface="+mn-lt"/>
                <a:ea typeface="+mn-ea"/>
                <a:cs typeface="+mn-cs"/>
              </a:rPr>
              <a:t> </a:t>
            </a:r>
          </a:p>
          <a:p>
            <a:r>
              <a:rPr lang="de-DE" sz="1200" b="1" kern="1200" dirty="0">
                <a:solidFill>
                  <a:schemeClr val="tx1"/>
                </a:solidFill>
                <a:latin typeface="+mn-lt"/>
                <a:ea typeface="+mn-ea"/>
                <a:cs typeface="+mn-cs"/>
              </a:rPr>
              <a:t>Mit Beratungsresistenz und Problemblindheit umgehen</a:t>
            </a:r>
            <a:endParaRPr lang="de-DE" sz="1200" kern="1200" dirty="0">
              <a:solidFill>
                <a:schemeClr val="tx1"/>
              </a:solidFill>
              <a:latin typeface="+mn-lt"/>
              <a:ea typeface="+mn-ea"/>
              <a:cs typeface="+mn-cs"/>
            </a:endParaRPr>
          </a:p>
          <a:p>
            <a:r>
              <a:rPr lang="de-DE" sz="1200" kern="1200" dirty="0">
                <a:solidFill>
                  <a:schemeClr val="tx1"/>
                </a:solidFill>
                <a:latin typeface="+mn-lt"/>
                <a:ea typeface="+mn-ea"/>
                <a:cs typeface="+mn-cs"/>
              </a:rPr>
              <a:t>Manche Eltern können oder wollen Probleme nicht sehen. Hier gibt es Abstufungen und unterstützende Regeln, wie Sie die Problemsicht des Elternteils auf eine jeweils hö­here Stufe heben. Dies ist unerlässlich, weil jede Arbeit an Lösungen sonst sinnlos bleibt.</a:t>
            </a:r>
          </a:p>
          <a:p>
            <a:r>
              <a:rPr lang="de-DE" sz="1200" kern="1200" dirty="0">
                <a:solidFill>
                  <a:schemeClr val="tx1"/>
                </a:solidFill>
                <a:latin typeface="+mn-lt"/>
                <a:ea typeface="+mn-ea"/>
                <a:cs typeface="+mn-cs"/>
              </a:rPr>
              <a:t> </a:t>
            </a:r>
          </a:p>
          <a:p>
            <a:r>
              <a:rPr lang="de-DE" sz="1200" i="0" kern="1200" dirty="0">
                <a:solidFill>
                  <a:schemeClr val="tx1"/>
                </a:solidFill>
                <a:latin typeface="+mn-lt"/>
                <a:ea typeface="+mn-ea"/>
                <a:cs typeface="+mn-cs"/>
              </a:rPr>
              <a:t>Diese vier Prozessaspekte zum Klären geben verschiedene Möglichkeiten, um gekonnt zu intervenieren. Als Lehrkraft verhelfen Sie dadurch den Eltern und auch sich selbst zu Klarheit über Gefühle, Ziele, Motive und Hintergrundbedeutungen. Ohne diese Klarheit werden sich Lösungen oft nicht umsetzen lassen. Die Maßnahmen werden fal­len gelassen oder gar boykottiert, weil sie vielleicht an verdeckten, aber umso nachhaltigeren Motiven der Eltern vorbeigehen.</a:t>
            </a:r>
          </a:p>
          <a:p>
            <a:endParaRPr lang="de-DE" dirty="0"/>
          </a:p>
        </p:txBody>
      </p:sp>
      <p:sp>
        <p:nvSpPr>
          <p:cNvPr id="4" name="Foliennummernplatzhalter 3"/>
          <p:cNvSpPr>
            <a:spLocks noGrp="1"/>
          </p:cNvSpPr>
          <p:nvPr>
            <p:ph type="sldNum" sz="quarter" idx="10"/>
          </p:nvPr>
        </p:nvSpPr>
        <p:spPr/>
        <p:txBody>
          <a:bodyPr/>
          <a:lstStyle/>
          <a:p>
            <a:fld id="{A2786D18-5256-4BCD-A606-C87279C3B85E}" type="slidenum">
              <a:rPr lang="de-DE" smtClean="0"/>
              <a:pPr/>
              <a:t>12</a:t>
            </a:fld>
            <a:endParaRPr lang="de-DE"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a:t>Titelmasterformat durch Klicken bearbeiten</a:t>
            </a:r>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Textmasterformate durch Klicken bearbeiten</a:t>
            </a:r>
          </a:p>
        </p:txBody>
      </p:sp>
      <p:sp>
        <p:nvSpPr>
          <p:cNvPr id="4" name="Datumsplatzhalter 3"/>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5" name="Fußzeilenplatzhalter 4"/>
          <p:cNvSpPr>
            <a:spLocks noGrp="1"/>
          </p:cNvSpPr>
          <p:nvPr>
            <p:ph type="ftr" sz="quarter" idx="11"/>
          </p:nvPr>
        </p:nvSpPr>
        <p:spPr/>
        <p:txBody>
          <a:bodyPr/>
          <a:lstStyle/>
          <a:p>
            <a:endParaRPr lang="de-DE" dirty="0"/>
          </a:p>
        </p:txBody>
      </p:sp>
      <p:sp>
        <p:nvSpPr>
          <p:cNvPr id="6" name="Foliennummernplatzhalter 5"/>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8" name="Fußzeilenplatzhalter 7"/>
          <p:cNvSpPr>
            <a:spLocks noGrp="1"/>
          </p:cNvSpPr>
          <p:nvPr>
            <p:ph type="ftr" sz="quarter" idx="11"/>
          </p:nvPr>
        </p:nvSpPr>
        <p:spPr/>
        <p:txBody>
          <a:bodyPr/>
          <a:lstStyle/>
          <a:p>
            <a:endParaRPr lang="de-DE" dirty="0"/>
          </a:p>
        </p:txBody>
      </p:sp>
      <p:sp>
        <p:nvSpPr>
          <p:cNvPr id="9" name="Foliennummernplatzhalter 8"/>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4" name="Fußzeilenplatzhalter 3"/>
          <p:cNvSpPr>
            <a:spLocks noGrp="1"/>
          </p:cNvSpPr>
          <p:nvPr>
            <p:ph type="ftr" sz="quarter" idx="11"/>
          </p:nvPr>
        </p:nvSpPr>
        <p:spPr/>
        <p:txBody>
          <a:bodyPr/>
          <a:lstStyle/>
          <a:p>
            <a:endParaRPr lang="de-DE" dirty="0"/>
          </a:p>
        </p:txBody>
      </p:sp>
      <p:sp>
        <p:nvSpPr>
          <p:cNvPr id="5" name="Foliennummernplatzhalter 4"/>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3" name="Fußzeilenplatzhalter 2"/>
          <p:cNvSpPr>
            <a:spLocks noGrp="1"/>
          </p:cNvSpPr>
          <p:nvPr>
            <p:ph type="ftr" sz="quarter" idx="11"/>
          </p:nvPr>
        </p:nvSpPr>
        <p:spPr/>
        <p:txBody>
          <a:bodyPr/>
          <a:lstStyle/>
          <a:p>
            <a:endParaRPr lang="de-DE" dirty="0"/>
          </a:p>
        </p:txBody>
      </p:sp>
      <p:sp>
        <p:nvSpPr>
          <p:cNvPr id="4" name="Foliennummernplatzhalter 3"/>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Datumsplatzhalter 4"/>
          <p:cNvSpPr>
            <a:spLocks noGrp="1"/>
          </p:cNvSpPr>
          <p:nvPr>
            <p:ph type="dt" sz="half" idx="10"/>
          </p:nvPr>
        </p:nvSpPr>
        <p:spPr/>
        <p:txBody>
          <a:bodyPr/>
          <a:lstStyle/>
          <a:p>
            <a:fld id="{BA2E034E-E289-4D00-A388-D93FAA02B70F}" type="datetimeFigureOut">
              <a:rPr lang="de-DE" smtClean="0"/>
              <a:pPr/>
              <a:t>28.07.2019</a:t>
            </a:fld>
            <a:endParaRPr lang="de-DE" dirty="0"/>
          </a:p>
        </p:txBody>
      </p:sp>
      <p:sp>
        <p:nvSpPr>
          <p:cNvPr id="6" name="Fußzeilenplatzhalter 5"/>
          <p:cNvSpPr>
            <a:spLocks noGrp="1"/>
          </p:cNvSpPr>
          <p:nvPr>
            <p:ph type="ftr" sz="quarter" idx="11"/>
          </p:nvPr>
        </p:nvSpPr>
        <p:spPr/>
        <p:txBody>
          <a:bodyPr/>
          <a:lstStyle/>
          <a:p>
            <a:endParaRPr lang="de-DE" dirty="0"/>
          </a:p>
        </p:txBody>
      </p:sp>
      <p:sp>
        <p:nvSpPr>
          <p:cNvPr id="7" name="Foliennummernplatzhalter 6"/>
          <p:cNvSpPr>
            <a:spLocks noGrp="1"/>
          </p:cNvSpPr>
          <p:nvPr>
            <p:ph type="sldNum" sz="quarter" idx="12"/>
          </p:nvPr>
        </p:nvSpPr>
        <p:spPr/>
        <p:txBody>
          <a:bodyPr/>
          <a:lstStyle/>
          <a:p>
            <a:fld id="{4A2973F3-1314-4824-97DA-D9703A951852}" type="slidenum">
              <a:rPr lang="de-DE" smtClean="0"/>
              <a:pPr/>
              <a:t>‹Nr.›</a:t>
            </a:fld>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2E034E-E289-4D00-A388-D93FAA02B70F}" type="datetimeFigureOut">
              <a:rPr lang="de-DE" smtClean="0"/>
              <a:pPr/>
              <a:t>28.07.2019</a:t>
            </a:fld>
            <a:endParaRPr lang="de-DE" dirty="0"/>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dirty="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2973F3-1314-4824-97DA-D9703A951852}"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971600" y="980728"/>
            <a:ext cx="7772400" cy="1470025"/>
          </a:xfrm>
        </p:spPr>
        <p:txBody>
          <a:bodyPr/>
          <a:lstStyle/>
          <a:p>
            <a:r>
              <a:rPr lang="de-DE" dirty="0"/>
              <a:t>Das Gmünder Modell zur Gesprächsführung mit Eltern</a:t>
            </a:r>
          </a:p>
        </p:txBody>
      </p:sp>
      <p:sp>
        <p:nvSpPr>
          <p:cNvPr id="3" name="Untertitel 2"/>
          <p:cNvSpPr>
            <a:spLocks noGrp="1"/>
          </p:cNvSpPr>
          <p:nvPr>
            <p:ph type="subTitle" idx="1"/>
          </p:nvPr>
        </p:nvSpPr>
        <p:spPr>
          <a:xfrm>
            <a:off x="827584" y="2972544"/>
            <a:ext cx="7920880" cy="1752600"/>
          </a:xfrm>
        </p:spPr>
        <p:txBody>
          <a:bodyPr/>
          <a:lstStyle/>
          <a:p>
            <a:r>
              <a:rPr lang="de-DE" dirty="0">
                <a:solidFill>
                  <a:schemeClr val="tx1"/>
                </a:solidFill>
              </a:rPr>
              <a:t>nach Prof. Dr. Gernot Aich</a:t>
            </a:r>
          </a:p>
          <a:p>
            <a:r>
              <a:rPr lang="de-DE" dirty="0">
                <a:solidFill>
                  <a:schemeClr val="tx1"/>
                </a:solidFill>
              </a:rPr>
              <a:t>Der PH Schwäbisch Gmünd</a:t>
            </a:r>
          </a:p>
          <a:p>
            <a:endParaRPr lang="de-DE" dirty="0"/>
          </a:p>
        </p:txBody>
      </p:sp>
      <p:sp>
        <p:nvSpPr>
          <p:cNvPr id="4" name="Untertitel 2"/>
          <p:cNvSpPr txBox="1">
            <a:spLocks/>
          </p:cNvSpPr>
          <p:nvPr/>
        </p:nvSpPr>
        <p:spPr>
          <a:xfrm>
            <a:off x="683568" y="5517232"/>
            <a:ext cx="7920880" cy="1131912"/>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de-DE" sz="3200" b="0" i="0" u="none" strike="noStrike" kern="1200" cap="none" spc="0" normalizeH="0" baseline="0" noProof="0" dirty="0">
                <a:ln>
                  <a:noFill/>
                </a:ln>
                <a:solidFill>
                  <a:schemeClr val="tx1"/>
                </a:solidFill>
                <a:effectLst/>
                <a:uLnTx/>
                <a:uFillTx/>
                <a:latin typeface="+mn-lt"/>
                <a:ea typeface="+mn-ea"/>
                <a:cs typeface="+mn-cs"/>
              </a:rPr>
              <a:t>Erarbeitet: Alf Oskar Müller</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de-DE"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Ellipse 19"/>
          <p:cNvSpPr/>
          <p:nvPr/>
        </p:nvSpPr>
        <p:spPr>
          <a:xfrm>
            <a:off x="0" y="1052736"/>
            <a:ext cx="9144000" cy="5805264"/>
          </a:xfrm>
          <a:prstGeom prst="ellipse">
            <a:avLst/>
          </a:prstGeom>
          <a:noFill/>
          <a:ln>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22" name="Titel 1"/>
          <p:cNvSpPr>
            <a:spLocks noGrp="1"/>
          </p:cNvSpPr>
          <p:nvPr>
            <p:ph type="title"/>
          </p:nvPr>
        </p:nvSpPr>
        <p:spPr>
          <a:xfrm>
            <a:off x="-35496" y="-243408"/>
            <a:ext cx="9144000" cy="1143000"/>
          </a:xfrm>
        </p:spPr>
        <p:txBody>
          <a:bodyPr>
            <a:normAutofit/>
          </a:bodyPr>
          <a:lstStyle/>
          <a:p>
            <a:pPr algn="l"/>
            <a:r>
              <a:rPr lang="de-DE" sz="1800" dirty="0"/>
              <a:t>Übersicht Gemünder Modell</a:t>
            </a:r>
            <a:br>
              <a:rPr lang="de-DE" sz="1800" dirty="0"/>
            </a:br>
            <a:r>
              <a:rPr lang="de-DE" sz="1800" dirty="0"/>
              <a:t>Aich S. 54</a:t>
            </a:r>
          </a:p>
        </p:txBody>
      </p:sp>
      <p:sp>
        <p:nvSpPr>
          <p:cNvPr id="11" name="Rechteck 10"/>
          <p:cNvSpPr/>
          <p:nvPr/>
        </p:nvSpPr>
        <p:spPr>
          <a:xfrm>
            <a:off x="2771800" y="44624"/>
            <a:ext cx="4104456" cy="86409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rPr>
              <a:t>Problementfaltung und Beziehungsangebote wahrnehmen: </a:t>
            </a:r>
          </a:p>
        </p:txBody>
      </p:sp>
      <p:sp>
        <p:nvSpPr>
          <p:cNvPr id="13" name="Ellipse 12"/>
          <p:cNvSpPr/>
          <p:nvPr/>
        </p:nvSpPr>
        <p:spPr>
          <a:xfrm>
            <a:off x="4572240" y="2060848"/>
            <a:ext cx="2160000" cy="21600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a:solidFill>
                  <a:schemeClr val="tx1"/>
                </a:solidFill>
              </a:rPr>
              <a:t>Elternteil respektieren</a:t>
            </a:r>
            <a:r>
              <a:rPr lang="de-DE" sz="1600" dirty="0">
                <a:solidFill>
                  <a:schemeClr val="tx1"/>
                </a:solidFill>
              </a:rPr>
              <a:t>:</a:t>
            </a:r>
          </a:p>
          <a:p>
            <a:pPr algn="ctr"/>
            <a:r>
              <a:rPr lang="de-DE" sz="1600" dirty="0">
                <a:solidFill>
                  <a:schemeClr val="tx1"/>
                </a:solidFill>
              </a:rPr>
              <a:t>Bedingungsfreie Wertschätzung</a:t>
            </a:r>
          </a:p>
        </p:txBody>
      </p:sp>
      <p:sp>
        <p:nvSpPr>
          <p:cNvPr id="1025" name="Rectangle 1"/>
          <p:cNvSpPr>
            <a:spLocks noChangeArrowheads="1"/>
          </p:cNvSpPr>
          <p:nvPr/>
        </p:nvSpPr>
        <p:spPr bwMode="auto">
          <a:xfrm>
            <a:off x="179512" y="692696"/>
            <a:ext cx="8208912" cy="5170646"/>
          </a:xfrm>
          <a:prstGeom prst="rect">
            <a:avLst/>
          </a:prstGeom>
          <a:noFill/>
          <a:ln w="9525">
            <a:solidFill>
              <a:schemeClr val="bg1">
                <a:lumMod val="85000"/>
              </a:schemeClr>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03188" algn="l"/>
                <a:tab pos="4476750" algn="l"/>
              </a:tabLst>
            </a:pPr>
            <a:r>
              <a:rPr kumimoji="0" lang="de-DE" sz="2200" b="0" u="none" strike="noStrike" cap="none" normalizeH="0" baseline="0" dirty="0">
                <a:ln>
                  <a:noFill/>
                </a:ln>
                <a:solidFill>
                  <a:srgbClr val="000000"/>
                </a:solidFill>
                <a:effectLst/>
                <a:latin typeface="Candara" pitchFamily="34" charset="0"/>
                <a:ea typeface="Arial Unicode MS" pitchFamily="34" charset="-128"/>
                <a:cs typeface="Candara" pitchFamily="34" charset="0"/>
              </a:rPr>
              <a:t>Beispiel:</a:t>
            </a:r>
            <a:r>
              <a:rPr kumimoji="0" lang="de-DE" sz="2200" b="0" i="1" u="none" strike="noStrike" cap="none" normalizeH="0" baseline="0" dirty="0">
                <a:ln>
                  <a:noFill/>
                </a:ln>
                <a:solidFill>
                  <a:srgbClr val="000000"/>
                </a:solidFill>
                <a:effectLst/>
                <a:latin typeface="Candara" pitchFamily="34" charset="0"/>
                <a:ea typeface="Arial Unicode MS" pitchFamily="34" charset="-128"/>
                <a:cs typeface="Candara"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tab pos="103188" algn="l"/>
                <a:tab pos="4476750" algn="l"/>
              </a:tabLst>
            </a:pPr>
            <a:r>
              <a:rPr kumimoji="0" lang="de-DE" sz="2200" b="0" i="0" u="none" strike="noStrike" cap="none" normalizeH="0" baseline="0" dirty="0">
                <a:ln>
                  <a:noFill/>
                </a:ln>
                <a:solidFill>
                  <a:srgbClr val="000000"/>
                </a:solidFill>
                <a:effectLst/>
                <a:latin typeface="Candara" pitchFamily="34" charset="0"/>
                <a:ea typeface="Arial Unicode MS" pitchFamily="34" charset="-128"/>
                <a:cs typeface="Candara" pitchFamily="34" charset="0"/>
              </a:rPr>
              <a:t>Nehmen Sie das Erscheinen des Elternteils sofort wahr, begrüßen Sie ihn und</a:t>
            </a:r>
            <a:r>
              <a:rPr kumimoji="0" lang="de-DE" sz="2200" b="0" i="0" u="none" strike="noStrike" cap="none" normalizeH="0" dirty="0">
                <a:ln>
                  <a:noFill/>
                </a:ln>
                <a:solidFill>
                  <a:srgbClr val="000000"/>
                </a:solidFill>
                <a:effectLst/>
                <a:latin typeface="Candara" pitchFamily="34" charset="0"/>
                <a:ea typeface="Arial Unicode MS" pitchFamily="34" charset="-128"/>
                <a:cs typeface="Candara" pitchFamily="34" charset="0"/>
              </a:rPr>
              <a:t> </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sagen Sie gegebenenfalls, wie lange Sie jetzt noch vorher etwas ganz Dringliches erle</a:t>
            </a:r>
            <a:r>
              <a:rPr kumimoji="0" lang="de-DE" sz="2200" b="0" i="0" u="none" strike="noStrike" cap="none" normalizeH="0" baseline="0" dirty="0">
                <a:ln>
                  <a:noFill/>
                </a:ln>
                <a:solidFill>
                  <a:srgbClr val="000000"/>
                </a:solidFill>
                <a:effectLst/>
                <a:latin typeface="Candara" pitchFamily="34" charset="0"/>
                <a:ea typeface="Arial Unicode MS" pitchFamily="34" charset="-128"/>
                <a:cs typeface="Candara" pitchFamily="34" charset="0"/>
              </a:rPr>
              <a:t>digen müssen.</a:t>
            </a:r>
            <a:endParaRPr kumimoji="0" lang="de-DE" sz="2200" b="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188" algn="l"/>
                <a:tab pos="4476750" algn="l"/>
              </a:tabLst>
            </a:pPr>
            <a:endParaRPr lang="de-DE" sz="2200" b="1" dirty="0">
              <a:solidFill>
                <a:srgbClr val="000000"/>
              </a:solidFill>
              <a:latin typeface="Arial Narrow" pitchFamily="34" charset="0"/>
              <a:ea typeface="Times New Roman" pitchFamily="18" charset="0"/>
              <a:cs typeface="Candar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188" algn="l"/>
                <a:tab pos="4476750" algn="l"/>
              </a:tabLst>
            </a:pPr>
            <a:endParaRPr kumimoji="0" lang="de-DE" sz="2200" b="1" i="1" u="none" strike="noStrike" cap="none" normalizeH="0" baseline="0" dirty="0">
              <a:ln>
                <a:noFill/>
              </a:ln>
              <a:solidFill>
                <a:srgbClr val="000000"/>
              </a:solidFill>
              <a:effectLst/>
              <a:latin typeface="Arial Narrow" pitchFamily="34" charset="0"/>
              <a:ea typeface="Times New Roman" pitchFamily="18" charset="0"/>
              <a:cs typeface="Candar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188" algn="l"/>
                <a:tab pos="4476750" algn="l"/>
              </a:tabLst>
            </a:pPr>
            <a:endParaRPr lang="de-DE" sz="2200" b="1" i="1" dirty="0">
              <a:solidFill>
                <a:srgbClr val="000000"/>
              </a:solidFill>
              <a:latin typeface="Arial Narrow" pitchFamily="34" charset="0"/>
              <a:ea typeface="Times New Roman" pitchFamily="18" charset="0"/>
              <a:cs typeface="Candar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188" algn="l"/>
                <a:tab pos="4476750" algn="l"/>
              </a:tabLst>
            </a:pPr>
            <a:endParaRPr kumimoji="0" lang="de-DE" sz="2200" b="1" i="1" u="none" strike="noStrike" cap="none" normalizeH="0" baseline="0" dirty="0">
              <a:ln>
                <a:noFill/>
              </a:ln>
              <a:solidFill>
                <a:srgbClr val="000000"/>
              </a:solidFill>
              <a:effectLst/>
              <a:latin typeface="Arial Narrow" pitchFamily="34" charset="0"/>
              <a:ea typeface="Times New Roman" pitchFamily="18" charset="0"/>
              <a:cs typeface="Candar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188" algn="l"/>
                <a:tab pos="4476750" algn="l"/>
              </a:tabLst>
            </a:pPr>
            <a:endParaRPr lang="de-DE" sz="2200" b="1" i="1" dirty="0">
              <a:solidFill>
                <a:srgbClr val="000000"/>
              </a:solidFill>
              <a:latin typeface="Arial Narrow" pitchFamily="34" charset="0"/>
              <a:ea typeface="Times New Roman" pitchFamily="18" charset="0"/>
              <a:cs typeface="Candar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188" algn="l"/>
                <a:tab pos="4476750" algn="l"/>
              </a:tabLst>
            </a:pPr>
            <a:endParaRPr kumimoji="0" lang="de-DE" sz="2200" b="1" i="1" u="none" strike="noStrike" cap="none" normalizeH="0" baseline="0" dirty="0">
              <a:ln>
                <a:noFill/>
              </a:ln>
              <a:solidFill>
                <a:srgbClr val="000000"/>
              </a:solidFill>
              <a:effectLst/>
              <a:latin typeface="Arial Narrow" pitchFamily="34" charset="0"/>
              <a:ea typeface="Times New Roman" pitchFamily="18" charset="0"/>
              <a:cs typeface="Candar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188" algn="l"/>
                <a:tab pos="4476750" algn="l"/>
              </a:tabLst>
            </a:pPr>
            <a:endParaRPr kumimoji="0" lang="de-DE" sz="2200" b="1" i="1" u="none" strike="noStrike" cap="none" normalizeH="0" baseline="0" dirty="0">
              <a:ln>
                <a:noFill/>
              </a:ln>
              <a:solidFill>
                <a:srgbClr val="000000"/>
              </a:solidFill>
              <a:effectLst/>
              <a:latin typeface="Arial Narrow" pitchFamily="34" charset="0"/>
              <a:ea typeface="Times New Roman" pitchFamily="18" charset="0"/>
              <a:cs typeface="Candar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03188" algn="l"/>
                <a:tab pos="4476750" algn="l"/>
              </a:tabLst>
            </a:pPr>
            <a:r>
              <a:rPr kumimoji="0" lang="de-DE" sz="2200" b="0" u="none" strike="noStrike" cap="none" normalizeH="0" baseline="0" dirty="0">
                <a:ln>
                  <a:noFill/>
                </a:ln>
                <a:solidFill>
                  <a:srgbClr val="000000"/>
                </a:solidFill>
                <a:effectLst/>
                <a:latin typeface="Candara" pitchFamily="34" charset="0"/>
                <a:ea typeface="Times New Roman" pitchFamily="18" charset="0"/>
                <a:cs typeface="Candara" pitchFamily="34" charset="0"/>
              </a:rPr>
              <a:t>Gegenbeispiel:</a:t>
            </a:r>
            <a:r>
              <a:rPr kumimoji="0" lang="de-DE" sz="2200" b="0" i="1" u="none" strike="noStrike" cap="none" normalizeH="0" baseline="0" dirty="0">
                <a:ln>
                  <a:noFill/>
                </a:ln>
                <a:solidFill>
                  <a:srgbClr val="000000"/>
                </a:solidFill>
                <a:effectLst/>
                <a:latin typeface="Candara" pitchFamily="34" charset="0"/>
                <a:ea typeface="Times New Roman" pitchFamily="18" charset="0"/>
                <a:cs typeface="Candara"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tab pos="103188" algn="l"/>
                <a:tab pos="4476750" algn="l"/>
              </a:tabLst>
            </a:pP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Ohne Kontakt zum Elternteil aufzunehmen, räumt die Lehrkraft zu</a:t>
            </a:r>
            <a:r>
              <a:rPr kumimoji="0" lang="de-DE" sz="2200" b="0" i="0" u="none" strike="noStrike" cap="none" normalizeH="0" baseline="0" dirty="0">
                <a:ln>
                  <a:noFill/>
                </a:ln>
                <a:solidFill>
                  <a:srgbClr val="000000"/>
                </a:solidFill>
                <a:effectLst/>
                <a:latin typeface="Candara" pitchFamily="34" charset="0"/>
                <a:ea typeface="Arial Unicode MS" pitchFamily="34" charset="-128"/>
                <a:cs typeface="Candara" pitchFamily="34" charset="0"/>
              </a:rPr>
              <a:t>nächst noch den Klassenraum auf, obwohl der Elternteil für sie gut sichtbar bereits vor</a:t>
            </a:r>
            <a:r>
              <a:rPr kumimoji="0" lang="de-DE" sz="2200" b="0" i="0" u="none" strike="noStrike" cap="none" normalizeH="0" baseline="0" dirty="0">
                <a:ln>
                  <a:noFill/>
                </a:ln>
                <a:solidFill>
                  <a:schemeClr val="tx1"/>
                </a:solidFill>
                <a:effectLst/>
                <a:latin typeface="Arial" pitchFamily="34" charset="0"/>
                <a:cs typeface="Arial" pitchFamily="34" charset="0"/>
              </a:rPr>
              <a:t> </a:t>
            </a:r>
          </a:p>
        </p:txBody>
      </p:sp>
      <p:sp>
        <p:nvSpPr>
          <p:cNvPr id="21" name="Ellipse 20"/>
          <p:cNvSpPr/>
          <p:nvPr/>
        </p:nvSpPr>
        <p:spPr>
          <a:xfrm>
            <a:off x="2555776" y="1340768"/>
            <a:ext cx="6480720" cy="5184576"/>
          </a:xfrm>
          <a:prstGeom prst="ellipse">
            <a:avLst/>
          </a:prstGeom>
          <a:noFill/>
          <a:ln>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el 1"/>
          <p:cNvSpPr>
            <a:spLocks noGrp="1"/>
          </p:cNvSpPr>
          <p:nvPr>
            <p:ph type="title"/>
          </p:nvPr>
        </p:nvSpPr>
        <p:spPr>
          <a:xfrm>
            <a:off x="-35496" y="-243408"/>
            <a:ext cx="9144000" cy="1143000"/>
          </a:xfrm>
        </p:spPr>
        <p:txBody>
          <a:bodyPr>
            <a:normAutofit/>
          </a:bodyPr>
          <a:lstStyle/>
          <a:p>
            <a:pPr algn="l"/>
            <a:r>
              <a:rPr lang="de-DE" sz="1800" dirty="0"/>
              <a:t>Übersicht Gemünder Modell</a:t>
            </a:r>
            <a:br>
              <a:rPr lang="de-DE" sz="1800" dirty="0"/>
            </a:br>
            <a:r>
              <a:rPr lang="de-DE" sz="1800" dirty="0"/>
              <a:t>Aich S. 54</a:t>
            </a:r>
          </a:p>
        </p:txBody>
      </p:sp>
      <p:sp>
        <p:nvSpPr>
          <p:cNvPr id="11" name="Rechteck 10"/>
          <p:cNvSpPr/>
          <p:nvPr/>
        </p:nvSpPr>
        <p:spPr>
          <a:xfrm>
            <a:off x="2771800" y="44624"/>
            <a:ext cx="4104456" cy="86409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rPr>
              <a:t>Problementfaltung und Beziehungsangebote wahrnehmen: </a:t>
            </a:r>
          </a:p>
        </p:txBody>
      </p:sp>
      <p:sp>
        <p:nvSpPr>
          <p:cNvPr id="12" name="Ellipse 11"/>
          <p:cNvSpPr/>
          <p:nvPr/>
        </p:nvSpPr>
        <p:spPr>
          <a:xfrm>
            <a:off x="2555776" y="3140968"/>
            <a:ext cx="2160000" cy="21600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a:solidFill>
                  <a:schemeClr val="tx1"/>
                </a:solidFill>
              </a:rPr>
              <a:t>Grund-positionen</a:t>
            </a:r>
            <a:r>
              <a:rPr lang="de-DE" sz="1600" dirty="0">
                <a:solidFill>
                  <a:schemeClr val="tx1"/>
                </a:solidFill>
              </a:rPr>
              <a:t>:</a:t>
            </a:r>
          </a:p>
          <a:p>
            <a:pPr algn="ctr"/>
            <a:r>
              <a:rPr lang="de-DE" sz="1600" dirty="0">
                <a:solidFill>
                  <a:schemeClr val="tx1"/>
                </a:solidFill>
              </a:rPr>
              <a:t>Die eigene und die des Elternteils erkennen</a:t>
            </a:r>
          </a:p>
        </p:txBody>
      </p:sp>
      <p:sp>
        <p:nvSpPr>
          <p:cNvPr id="62465" name="Rectangle 1"/>
          <p:cNvSpPr>
            <a:spLocks noChangeArrowheads="1"/>
          </p:cNvSpPr>
          <p:nvPr/>
        </p:nvSpPr>
        <p:spPr bwMode="auto">
          <a:xfrm>
            <a:off x="0" y="1118354"/>
            <a:ext cx="8676456"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Ein Einstiegssatz könnte zum Beispiel sein: </a:t>
            </a:r>
          </a:p>
          <a:p>
            <a:pPr marL="0" marR="0" lvl="0" indent="0" algn="l" defTabSz="914400" rtl="0" eaLnBrk="1" fontAlgn="base" latinLnBrk="0" hangingPunct="1">
              <a:lnSpc>
                <a:spcPct val="100000"/>
              </a:lnSpc>
              <a:spcBef>
                <a:spcPct val="0"/>
              </a:spcBef>
              <a:spcAft>
                <a:spcPct val="0"/>
              </a:spcAft>
              <a:buClrTx/>
              <a:buSzTx/>
              <a:buFontTx/>
              <a:buNone/>
              <a:tabLst/>
            </a:pPr>
            <a:r>
              <a:rPr lang="de-DE" sz="2200" dirty="0">
                <a:solidFill>
                  <a:srgbClr val="000000"/>
                </a:solidFill>
                <a:latin typeface="Candara" pitchFamily="34" charset="0"/>
                <a:ea typeface="Times New Roman" pitchFamily="18" charset="0"/>
                <a:cs typeface="Candara" pitchFamily="34" charset="0"/>
              </a:rPr>
              <a:t>„</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Ich freue mich, dass Sie meine Einladung angenommen haben, und ich möchte Ihnen gleich einmal berichten, was mir aufgefallen ist/was mir Sorgen macht/was mich bewegt/...“</a:t>
            </a:r>
            <a:endParaRPr kumimoji="0" lang="de-DE" sz="2200" b="0" i="0" u="none" strike="noStrike" cap="none" normalizeH="0" baseline="0" dirty="0">
              <a:ln>
                <a:noFill/>
              </a:ln>
              <a:solidFill>
                <a:schemeClr val="tx1"/>
              </a:solidFill>
              <a:effectLst/>
              <a:latin typeface="Arial" pitchFamily="34" charset="0"/>
              <a:cs typeface="Arial" pitchFamily="34" charset="0"/>
            </a:endParaRPr>
          </a:p>
        </p:txBody>
      </p:sp>
      <p:sp>
        <p:nvSpPr>
          <p:cNvPr id="62466" name="Rectangle 2"/>
          <p:cNvSpPr>
            <a:spLocks noChangeArrowheads="1"/>
          </p:cNvSpPr>
          <p:nvPr/>
        </p:nvSpPr>
        <p:spPr bwMode="auto">
          <a:xfrm>
            <a:off x="0" y="5326469"/>
            <a:ext cx="8964488"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19613" algn="r"/>
              </a:tabLst>
            </a:pP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Ein Einstiegssatz könnte zum Beispiel sein: </a:t>
            </a:r>
          </a:p>
          <a:p>
            <a:pPr marL="0" marR="0" lvl="0" indent="0" algn="l" defTabSz="914400" rtl="0" eaLnBrk="1" fontAlgn="base" latinLnBrk="0" hangingPunct="1">
              <a:lnSpc>
                <a:spcPct val="100000"/>
              </a:lnSpc>
              <a:spcBef>
                <a:spcPct val="0"/>
              </a:spcBef>
              <a:spcAft>
                <a:spcPct val="0"/>
              </a:spcAft>
              <a:buClrTx/>
              <a:buSzTx/>
              <a:buFontTx/>
              <a:buNone/>
              <a:tabLst>
                <a:tab pos="4519613" algn="r"/>
              </a:tabLst>
            </a:pPr>
            <a:r>
              <a:rPr lang="de-DE" sz="2200" dirty="0">
                <a:solidFill>
                  <a:srgbClr val="000000"/>
                </a:solidFill>
                <a:latin typeface="Candara" pitchFamily="34" charset="0"/>
                <a:ea typeface="Times New Roman" pitchFamily="18" charset="0"/>
                <a:cs typeface="Candara" pitchFamily="34" charset="0"/>
              </a:rPr>
              <a:t>„</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Ich freue mich, dass Sie mir das Gespräch vorgeschlagen haben; möchten Sie vielleicht zunächst einmal berichten, was</a:t>
            </a:r>
            <a:r>
              <a:rPr lang="de-DE" sz="2200" dirty="0">
                <a:solidFill>
                  <a:srgbClr val="000000"/>
                </a:solidFill>
                <a:latin typeface="Candara" pitchFamily="34" charset="0"/>
                <a:ea typeface="Times New Roman" pitchFamily="18" charset="0"/>
                <a:cs typeface="Candara" pitchFamily="34" charset="0"/>
              </a:rPr>
              <a:t> </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Ihnen Sorgen macht?“ </a:t>
            </a:r>
          </a:p>
          <a:p>
            <a:pPr marL="0" marR="0" lvl="0" indent="0" algn="l" defTabSz="914400" rtl="0" eaLnBrk="1" fontAlgn="base" latinLnBrk="0" hangingPunct="1">
              <a:lnSpc>
                <a:spcPct val="100000"/>
              </a:lnSpc>
              <a:spcBef>
                <a:spcPct val="0"/>
              </a:spcBef>
              <a:spcAft>
                <a:spcPct val="0"/>
              </a:spcAft>
              <a:buClrTx/>
              <a:buSzTx/>
              <a:buFontTx/>
              <a:buNone/>
              <a:tabLst>
                <a:tab pos="4519613" algn="r"/>
              </a:tabLst>
            </a:pP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Oder: „Am Telefon haben Sie mir gesagt, Sie machen sich</a:t>
            </a:r>
            <a:r>
              <a:rPr kumimoji="0" lang="de-DE" sz="2200" b="0" i="0" u="none" strike="noStrike" cap="none" normalizeH="0" dirty="0">
                <a:ln>
                  <a:noFill/>
                </a:ln>
                <a:solidFill>
                  <a:srgbClr val="000000"/>
                </a:solidFill>
                <a:effectLst/>
                <a:latin typeface="Candara" pitchFamily="34" charset="0"/>
                <a:ea typeface="Times New Roman" pitchFamily="18" charset="0"/>
                <a:cs typeface="Candara" pitchFamily="34" charset="0"/>
              </a:rPr>
              <a:t> </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Sorgen, weil...“</a:t>
            </a:r>
            <a:endParaRPr kumimoji="0" lang="de-DE" sz="2200" b="0" i="0" u="none" strike="noStrike" cap="none" normalizeH="0" baseline="0" dirty="0">
              <a:ln>
                <a:noFill/>
              </a:ln>
              <a:solidFill>
                <a:schemeClr val="tx1"/>
              </a:solidFill>
              <a:effectLst/>
              <a:latin typeface="Arial" pitchFamily="34" charset="0"/>
              <a:cs typeface="Arial" pitchFamily="34" charset="0"/>
            </a:endParaRPr>
          </a:p>
        </p:txBody>
      </p:sp>
      <p:sp>
        <p:nvSpPr>
          <p:cNvPr id="21" name="Ellipse 20"/>
          <p:cNvSpPr/>
          <p:nvPr/>
        </p:nvSpPr>
        <p:spPr>
          <a:xfrm>
            <a:off x="0" y="1052736"/>
            <a:ext cx="9144000" cy="5805264"/>
          </a:xfrm>
          <a:prstGeom prst="ellipse">
            <a:avLst/>
          </a:prstGeom>
          <a:noFill/>
          <a:ln>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23" name="Ellipse 22"/>
          <p:cNvSpPr/>
          <p:nvPr/>
        </p:nvSpPr>
        <p:spPr>
          <a:xfrm>
            <a:off x="2555776" y="1340768"/>
            <a:ext cx="6480720" cy="5184576"/>
          </a:xfrm>
          <a:prstGeom prst="ellipse">
            <a:avLst/>
          </a:prstGeom>
          <a:noFill/>
          <a:ln>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lipse 8"/>
          <p:cNvSpPr/>
          <p:nvPr/>
        </p:nvSpPr>
        <p:spPr>
          <a:xfrm>
            <a:off x="0" y="620688"/>
            <a:ext cx="9036496" cy="4752528"/>
          </a:xfrm>
          <a:prstGeom prst="ellipse">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5" name="Rechteck 14"/>
          <p:cNvSpPr/>
          <p:nvPr/>
        </p:nvSpPr>
        <p:spPr>
          <a:xfrm>
            <a:off x="3563888" y="692696"/>
            <a:ext cx="1728192" cy="360040"/>
          </a:xfrm>
          <a:prstGeom prst="rect">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rPr>
              <a:t>Klären: </a:t>
            </a:r>
          </a:p>
        </p:txBody>
      </p:sp>
      <p:sp>
        <p:nvSpPr>
          <p:cNvPr id="18" name="Ellipse 17"/>
          <p:cNvSpPr/>
          <p:nvPr/>
        </p:nvSpPr>
        <p:spPr>
          <a:xfrm>
            <a:off x="827584" y="1196752"/>
            <a:ext cx="7416824" cy="3672408"/>
          </a:xfrm>
          <a:prstGeom prst="ellipse">
            <a:avLst/>
          </a:prstGeom>
          <a:solidFill>
            <a:schemeClr val="accent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u="sng" dirty="0">
                <a:solidFill>
                  <a:schemeClr val="tx1"/>
                </a:solidFill>
              </a:rPr>
              <a:t>Sach- und Beziehungsebene zusammenführen:</a:t>
            </a:r>
          </a:p>
          <a:p>
            <a:pPr algn="ctr"/>
            <a:endParaRPr lang="de-DE" sz="2000" u="sng" dirty="0">
              <a:solidFill>
                <a:schemeClr val="tx1"/>
              </a:solidFill>
            </a:endParaRPr>
          </a:p>
          <a:p>
            <a:pPr algn="ctr"/>
            <a:endParaRPr lang="de-DE" sz="2000" u="sng" dirty="0">
              <a:solidFill>
                <a:schemeClr val="tx1"/>
              </a:solidFill>
            </a:endParaRPr>
          </a:p>
          <a:p>
            <a:pPr algn="ctr"/>
            <a:endParaRPr lang="de-DE" sz="2000" u="sng" dirty="0">
              <a:solidFill>
                <a:schemeClr val="tx1"/>
              </a:solidFill>
            </a:endParaRPr>
          </a:p>
          <a:p>
            <a:pPr algn="ctr"/>
            <a:endParaRPr lang="de-DE" sz="1200" u="sng" dirty="0">
              <a:solidFill>
                <a:schemeClr val="tx1"/>
              </a:solidFill>
            </a:endParaRPr>
          </a:p>
          <a:p>
            <a:pPr algn="ctr"/>
            <a:endParaRPr lang="de-DE" sz="1200" u="sng" dirty="0">
              <a:solidFill>
                <a:schemeClr val="tx1"/>
              </a:solidFill>
            </a:endParaRPr>
          </a:p>
          <a:p>
            <a:pPr algn="ctr"/>
            <a:endParaRPr lang="de-DE" sz="1200" u="sng" dirty="0">
              <a:solidFill>
                <a:schemeClr val="tx1"/>
              </a:solidFill>
            </a:endParaRPr>
          </a:p>
          <a:p>
            <a:pPr algn="ctr"/>
            <a:endParaRPr lang="de-DE" sz="1200" u="sng" dirty="0">
              <a:solidFill>
                <a:schemeClr val="tx1"/>
              </a:solidFill>
            </a:endParaRPr>
          </a:p>
          <a:p>
            <a:pPr algn="ctr"/>
            <a:endParaRPr lang="de-DE" sz="1200" u="sng" dirty="0">
              <a:solidFill>
                <a:schemeClr val="tx1"/>
              </a:solidFill>
            </a:endParaRPr>
          </a:p>
          <a:p>
            <a:pPr algn="ctr"/>
            <a:endParaRPr lang="de-DE" sz="1200" u="sng" dirty="0">
              <a:solidFill>
                <a:schemeClr val="tx1"/>
              </a:solidFill>
            </a:endParaRPr>
          </a:p>
          <a:p>
            <a:pPr algn="ctr"/>
            <a:endParaRPr lang="de-DE" sz="1200" u="sng" dirty="0">
              <a:solidFill>
                <a:schemeClr val="tx1"/>
              </a:solidFill>
            </a:endParaRPr>
          </a:p>
          <a:p>
            <a:pPr algn="ctr"/>
            <a:endParaRPr lang="de-DE" sz="1200" u="sng" dirty="0">
              <a:solidFill>
                <a:schemeClr val="tx1"/>
              </a:solidFill>
            </a:endParaRPr>
          </a:p>
        </p:txBody>
      </p:sp>
      <p:sp>
        <p:nvSpPr>
          <p:cNvPr id="6" name="Ellipse 5"/>
          <p:cNvSpPr/>
          <p:nvPr/>
        </p:nvSpPr>
        <p:spPr>
          <a:xfrm>
            <a:off x="827584" y="2132856"/>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rPr>
              <a:t>Einfühlende Reaktionen</a:t>
            </a:r>
          </a:p>
          <a:p>
            <a:pPr algn="ctr"/>
            <a:r>
              <a:rPr lang="de-DE" sz="1400" b="1" dirty="0">
                <a:solidFill>
                  <a:schemeClr val="tx1"/>
                </a:solidFill>
              </a:rPr>
              <a:t>zur Justierung der Kommuni-kation</a:t>
            </a:r>
          </a:p>
        </p:txBody>
      </p:sp>
      <p:sp>
        <p:nvSpPr>
          <p:cNvPr id="8" name="Ellipse 7"/>
          <p:cNvSpPr/>
          <p:nvPr/>
        </p:nvSpPr>
        <p:spPr>
          <a:xfrm>
            <a:off x="2699792" y="2204864"/>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rPr>
              <a:t>Justierung von Ich-Zustands-Ebenen und ineffektiven Kommuni-kations-prozessen</a:t>
            </a:r>
          </a:p>
        </p:txBody>
      </p:sp>
      <p:sp>
        <p:nvSpPr>
          <p:cNvPr id="10" name="Ellipse 9"/>
          <p:cNvSpPr/>
          <p:nvPr/>
        </p:nvSpPr>
        <p:spPr>
          <a:xfrm>
            <a:off x="4572000" y="2132856"/>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rPr>
              <a:t>Vertragsarbeit</a:t>
            </a:r>
          </a:p>
          <a:p>
            <a:pPr algn="ctr"/>
            <a:endParaRPr lang="de-DE" sz="1400" b="1" dirty="0">
              <a:solidFill>
                <a:schemeClr val="tx1"/>
              </a:solidFill>
            </a:endParaRPr>
          </a:p>
          <a:p>
            <a:pPr algn="ctr"/>
            <a:r>
              <a:rPr lang="de-DE" sz="1400" b="1" dirty="0">
                <a:solidFill>
                  <a:schemeClr val="tx1"/>
                </a:solidFill>
              </a:rPr>
              <a:t>Klären von Motivationen und Zielen</a:t>
            </a:r>
          </a:p>
        </p:txBody>
      </p:sp>
      <p:sp>
        <p:nvSpPr>
          <p:cNvPr id="11" name="Ellipse 10"/>
          <p:cNvSpPr/>
          <p:nvPr/>
        </p:nvSpPr>
        <p:spPr>
          <a:xfrm>
            <a:off x="6444408" y="2132856"/>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b="1" dirty="0">
                <a:solidFill>
                  <a:schemeClr val="tx1"/>
                </a:solidFill>
              </a:rPr>
              <a:t>Mit problem-blinden Eltern umgehen</a:t>
            </a:r>
          </a:p>
        </p:txBody>
      </p:sp>
      <p:sp>
        <p:nvSpPr>
          <p:cNvPr id="12" name="Titel 1"/>
          <p:cNvSpPr txBox="1">
            <a:spLocks/>
          </p:cNvSpPr>
          <p:nvPr/>
        </p:nvSpPr>
        <p:spPr>
          <a:xfrm>
            <a:off x="611560" y="-99392"/>
            <a:ext cx="8568952"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de-DE" sz="3000" dirty="0">
                <a:latin typeface="+mj-lt"/>
                <a:ea typeface="+mj-ea"/>
                <a:cs typeface="+mj-cs"/>
              </a:rPr>
              <a:t>5. Gesprächsverlauf</a:t>
            </a:r>
            <a:endParaRPr kumimoji="0" lang="de-DE" sz="3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Ellipse 9"/>
          <p:cNvSpPr/>
          <p:nvPr/>
        </p:nvSpPr>
        <p:spPr>
          <a:xfrm>
            <a:off x="323528" y="332656"/>
            <a:ext cx="8208912" cy="6525344"/>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16" name="Rechteck 15"/>
          <p:cNvSpPr/>
          <p:nvPr/>
        </p:nvSpPr>
        <p:spPr>
          <a:xfrm>
            <a:off x="3563888" y="548680"/>
            <a:ext cx="1728192" cy="288032"/>
          </a:xfrm>
          <a:prstGeom prst="rect">
            <a:avLst/>
          </a:prstGeom>
          <a:solidFill>
            <a:schemeClr val="accent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rPr>
              <a:t>Lösen: </a:t>
            </a:r>
          </a:p>
        </p:txBody>
      </p:sp>
      <p:sp>
        <p:nvSpPr>
          <p:cNvPr id="19" name="Ellipse 18"/>
          <p:cNvSpPr/>
          <p:nvPr/>
        </p:nvSpPr>
        <p:spPr>
          <a:xfrm>
            <a:off x="395976" y="1629240"/>
            <a:ext cx="3960000" cy="3960000"/>
          </a:xfrm>
          <a:prstGeom prst="ellips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a:solidFill>
                  <a:schemeClr val="tx1"/>
                </a:solidFill>
              </a:rPr>
              <a:t>PROBLEMLÖSUNG</a:t>
            </a: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dirty="0">
              <a:solidFill>
                <a:schemeClr val="tx1"/>
              </a:solidFill>
            </a:endParaRPr>
          </a:p>
        </p:txBody>
      </p:sp>
      <p:sp>
        <p:nvSpPr>
          <p:cNvPr id="20" name="Ellipse 19"/>
          <p:cNvSpPr/>
          <p:nvPr/>
        </p:nvSpPr>
        <p:spPr>
          <a:xfrm>
            <a:off x="4500432" y="1629240"/>
            <a:ext cx="3960000" cy="3960000"/>
          </a:xfrm>
          <a:prstGeom prst="ellips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a:solidFill>
                  <a:schemeClr val="tx1"/>
                </a:solidFill>
              </a:rPr>
              <a:t>HERAUSFORDERUNG</a:t>
            </a: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u="sng" dirty="0">
              <a:solidFill>
                <a:schemeClr val="tx1"/>
              </a:solidFill>
            </a:endParaRPr>
          </a:p>
          <a:p>
            <a:pPr algn="ctr"/>
            <a:endParaRPr lang="de-DE" sz="1200" b="1" dirty="0">
              <a:solidFill>
                <a:schemeClr val="tx1"/>
              </a:solidFill>
            </a:endParaRPr>
          </a:p>
        </p:txBody>
      </p:sp>
      <p:sp>
        <p:nvSpPr>
          <p:cNvPr id="21" name="Ellipse 20"/>
          <p:cNvSpPr/>
          <p:nvPr/>
        </p:nvSpPr>
        <p:spPr>
          <a:xfrm>
            <a:off x="2411760" y="5445224"/>
            <a:ext cx="4032448" cy="1296144"/>
          </a:xfrm>
          <a:prstGeom prst="ellips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rPr>
              <a:t>Integration, Ressourcen ansprechen, </a:t>
            </a:r>
          </a:p>
          <a:p>
            <a:pPr algn="ctr"/>
            <a:r>
              <a:rPr lang="de-DE" sz="2000" b="1" dirty="0">
                <a:solidFill>
                  <a:schemeClr val="tx1"/>
                </a:solidFill>
              </a:rPr>
              <a:t>weitere Kontakte klären</a:t>
            </a:r>
          </a:p>
        </p:txBody>
      </p:sp>
      <p:sp>
        <p:nvSpPr>
          <p:cNvPr id="26" name="Ellipse 25"/>
          <p:cNvSpPr/>
          <p:nvPr/>
        </p:nvSpPr>
        <p:spPr>
          <a:xfrm>
            <a:off x="539552" y="2132856"/>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u="sng" dirty="0">
                <a:solidFill>
                  <a:schemeClr val="tx1"/>
                </a:solidFill>
              </a:rPr>
              <a:t>Eigene Meinung:</a:t>
            </a:r>
          </a:p>
          <a:p>
            <a:pPr algn="ctr"/>
            <a:r>
              <a:rPr lang="de-DE" sz="1400" dirty="0">
                <a:solidFill>
                  <a:schemeClr val="tx1"/>
                </a:solidFill>
              </a:rPr>
              <a:t>Techniken zur Selbstein-bringung</a:t>
            </a:r>
          </a:p>
        </p:txBody>
      </p:sp>
      <p:sp>
        <p:nvSpPr>
          <p:cNvPr id="28" name="Ellipse 27"/>
          <p:cNvSpPr/>
          <p:nvPr/>
        </p:nvSpPr>
        <p:spPr>
          <a:xfrm>
            <a:off x="2339752" y="2133056"/>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u="sng" dirty="0">
                <a:solidFill>
                  <a:schemeClr val="tx1"/>
                </a:solidFill>
              </a:rPr>
              <a:t>Lösungen </a:t>
            </a:r>
            <a:r>
              <a:rPr lang="de-DE" sz="1400" dirty="0">
                <a:solidFill>
                  <a:schemeClr val="tx1"/>
                </a:solidFill>
              </a:rPr>
              <a:t>finden und umsetzen durch Eltern</a:t>
            </a:r>
          </a:p>
        </p:txBody>
      </p:sp>
      <p:sp>
        <p:nvSpPr>
          <p:cNvPr id="29" name="Ellipse 28"/>
          <p:cNvSpPr/>
          <p:nvPr/>
        </p:nvSpPr>
        <p:spPr>
          <a:xfrm>
            <a:off x="1475656" y="3789240"/>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u="sng" dirty="0">
                <a:solidFill>
                  <a:schemeClr val="tx1"/>
                </a:solidFill>
              </a:rPr>
              <a:t>Vertragsarbeit:</a:t>
            </a:r>
          </a:p>
          <a:p>
            <a:pPr algn="ctr"/>
            <a:r>
              <a:rPr lang="de-DE" sz="1350" dirty="0">
                <a:solidFill>
                  <a:schemeClr val="tx1"/>
                </a:solidFill>
              </a:rPr>
              <a:t>Verantwortlich-keiten teilen und Verträge gemeinsam umsetzen</a:t>
            </a:r>
          </a:p>
        </p:txBody>
      </p:sp>
      <p:sp>
        <p:nvSpPr>
          <p:cNvPr id="30" name="Ellipse 29"/>
          <p:cNvSpPr/>
          <p:nvPr/>
        </p:nvSpPr>
        <p:spPr>
          <a:xfrm>
            <a:off x="4644008" y="2132856"/>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u="sng" dirty="0">
                <a:solidFill>
                  <a:schemeClr val="tx1"/>
                </a:solidFill>
              </a:rPr>
              <a:t>Heraus-forderungen </a:t>
            </a:r>
            <a:r>
              <a:rPr lang="de-DE" sz="1400" dirty="0">
                <a:solidFill>
                  <a:schemeClr val="tx1"/>
                </a:solidFill>
              </a:rPr>
              <a:t>beim eigenen Gesprächs-verhalten</a:t>
            </a:r>
          </a:p>
        </p:txBody>
      </p:sp>
      <p:sp>
        <p:nvSpPr>
          <p:cNvPr id="31" name="Ellipse 30"/>
          <p:cNvSpPr/>
          <p:nvPr/>
        </p:nvSpPr>
        <p:spPr>
          <a:xfrm>
            <a:off x="6444208" y="2133056"/>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u="sng" dirty="0">
                <a:solidFill>
                  <a:schemeClr val="tx1"/>
                </a:solidFill>
              </a:rPr>
              <a:t>Verträge umgehen</a:t>
            </a:r>
          </a:p>
        </p:txBody>
      </p:sp>
      <p:sp>
        <p:nvSpPr>
          <p:cNvPr id="32" name="Ellipse 31"/>
          <p:cNvSpPr/>
          <p:nvPr/>
        </p:nvSpPr>
        <p:spPr>
          <a:xfrm>
            <a:off x="5580112" y="3789240"/>
            <a:ext cx="1800000" cy="180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400" u="sng" dirty="0">
                <a:solidFill>
                  <a:schemeClr val="tx1"/>
                </a:solidFill>
              </a:rPr>
              <a:t>Gemeinsame Kommuni-kations-Spiel-Fallen </a:t>
            </a:r>
            <a:r>
              <a:rPr lang="de-DE" sz="1400" dirty="0">
                <a:solidFill>
                  <a:schemeClr val="tx1"/>
                </a:solidFill>
              </a:rPr>
              <a:t>identifizieren und stoppen</a:t>
            </a:r>
          </a:p>
        </p:txBody>
      </p:sp>
      <p:sp>
        <p:nvSpPr>
          <p:cNvPr id="13" name="Titel 1"/>
          <p:cNvSpPr txBox="1">
            <a:spLocks/>
          </p:cNvSpPr>
          <p:nvPr/>
        </p:nvSpPr>
        <p:spPr>
          <a:xfrm>
            <a:off x="611560" y="-243408"/>
            <a:ext cx="8568952"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de-DE" sz="3000" dirty="0">
                <a:latin typeface="+mj-lt"/>
                <a:ea typeface="+mj-ea"/>
                <a:cs typeface="+mj-cs"/>
              </a:rPr>
              <a:t>5. Gesprächsverlauf</a:t>
            </a:r>
            <a:endParaRPr kumimoji="0" lang="de-DE" sz="3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2" cstate="print"/>
          <a:srcRect/>
          <a:stretch>
            <a:fillRect/>
          </a:stretch>
        </p:blipFill>
        <p:spPr bwMode="auto">
          <a:xfrm>
            <a:off x="2339752" y="2498"/>
            <a:ext cx="4427984" cy="6810878"/>
          </a:xfrm>
          <a:prstGeom prst="rect">
            <a:avLst/>
          </a:prstGeom>
          <a:noFill/>
          <a:ln w="9525">
            <a:noFill/>
            <a:miter lim="800000"/>
            <a:headEnd/>
            <a:tailEnd/>
          </a:ln>
        </p:spPr>
      </p:pic>
      <p:sp>
        <p:nvSpPr>
          <p:cNvPr id="5" name="Rechteck 4"/>
          <p:cNvSpPr/>
          <p:nvPr/>
        </p:nvSpPr>
        <p:spPr>
          <a:xfrm>
            <a:off x="0" y="6654552"/>
            <a:ext cx="6516216" cy="230832"/>
          </a:xfrm>
          <a:prstGeom prst="rect">
            <a:avLst/>
          </a:prstGeom>
        </p:spPr>
        <p:txBody>
          <a:bodyPr wrap="square">
            <a:spAutoFit/>
          </a:bodyPr>
          <a:lstStyle/>
          <a:p>
            <a:pPr lvl="0" fontAlgn="base">
              <a:spcBef>
                <a:spcPct val="0"/>
              </a:spcBef>
              <a:spcAft>
                <a:spcPct val="0"/>
              </a:spcAft>
              <a:tabLst>
                <a:tab pos="3752850" algn="l"/>
              </a:tabLst>
            </a:pPr>
            <a:r>
              <a:rPr lang="de-DE" sz="900" dirty="0">
                <a:solidFill>
                  <a:srgbClr val="000000"/>
                </a:solidFill>
                <a:latin typeface="Arial" pitchFamily="34" charset="0"/>
                <a:ea typeface="Times New Roman" pitchFamily="18" charset="0"/>
                <a:cs typeface="Arial" pitchFamily="34" charset="0"/>
              </a:rPr>
              <a:t>Entnommen: Aich, Gernot; Behr, Michael: Gespr</a:t>
            </a:r>
            <a:r>
              <a:rPr lang="de-DE" sz="900" dirty="0">
                <a:solidFill>
                  <a:srgbClr val="000000"/>
                </a:solidFill>
                <a:latin typeface="Candara"/>
                <a:ea typeface="Times New Roman" pitchFamily="18" charset="0"/>
                <a:cs typeface="Arial" pitchFamily="34" charset="0"/>
              </a:rPr>
              <a:t>ä</a:t>
            </a:r>
            <a:r>
              <a:rPr lang="de-DE" sz="900" dirty="0">
                <a:solidFill>
                  <a:srgbClr val="000000"/>
                </a:solidFill>
                <a:latin typeface="Arial" pitchFamily="34" charset="0"/>
                <a:ea typeface="Times New Roman" pitchFamily="18" charset="0"/>
                <a:cs typeface="Arial" pitchFamily="34" charset="0"/>
              </a:rPr>
              <a:t>chsf</a:t>
            </a:r>
            <a:r>
              <a:rPr lang="de-DE" sz="900" dirty="0">
                <a:solidFill>
                  <a:srgbClr val="000000"/>
                </a:solidFill>
                <a:latin typeface="Candara"/>
                <a:ea typeface="Times New Roman" pitchFamily="18" charset="0"/>
                <a:cs typeface="Arial" pitchFamily="34" charset="0"/>
              </a:rPr>
              <a:t>ü</a:t>
            </a:r>
            <a:r>
              <a:rPr lang="de-DE" sz="900" dirty="0">
                <a:solidFill>
                  <a:srgbClr val="000000"/>
                </a:solidFill>
                <a:latin typeface="Arial" pitchFamily="34" charset="0"/>
                <a:ea typeface="Times New Roman" pitchFamily="18" charset="0"/>
                <a:cs typeface="Arial" pitchFamily="34" charset="0"/>
              </a:rPr>
              <a:t>hrung mit Eltern. Weinheim 2015,  S. 54</a:t>
            </a:r>
            <a:endParaRPr lang="de-DE" sz="900" dirty="0">
              <a:latin typeface="Arial" pitchFamily="34" charset="0"/>
              <a:cs typeface="Arial" pitchFamily="34" charset="0"/>
            </a:endParaRPr>
          </a:p>
        </p:txBody>
      </p:sp>
      <p:sp>
        <p:nvSpPr>
          <p:cNvPr id="6" name="Titel 1"/>
          <p:cNvSpPr txBox="1">
            <a:spLocks/>
          </p:cNvSpPr>
          <p:nvPr/>
        </p:nvSpPr>
        <p:spPr>
          <a:xfrm>
            <a:off x="611560" y="-27384"/>
            <a:ext cx="8568952"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de-DE" sz="3000" dirty="0">
                <a:latin typeface="+mj-lt"/>
                <a:ea typeface="+mj-ea"/>
                <a:cs typeface="+mj-cs"/>
              </a:rPr>
              <a:t>5. Gesprächsverlauf</a:t>
            </a:r>
            <a:endParaRPr kumimoji="0" lang="de-DE" sz="3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548680"/>
            <a:ext cx="9144000" cy="1631216"/>
          </a:xfrm>
          <a:prstGeom prst="rect">
            <a:avLst/>
          </a:prstGeom>
        </p:spPr>
        <p:txBody>
          <a:bodyPr wrap="square">
            <a:spAutoFit/>
          </a:bodyPr>
          <a:lstStyle/>
          <a:p>
            <a:r>
              <a:rPr lang="de-DE" sz="2400" dirty="0"/>
              <a:t>Man unterscheidet vier Grundpositionen. </a:t>
            </a:r>
          </a:p>
          <a:p>
            <a:endParaRPr lang="de-DE" sz="400" dirty="0"/>
          </a:p>
          <a:p>
            <a:r>
              <a:rPr lang="de-DE" sz="2400" dirty="0"/>
              <a:t>Diese beziehen sich auf deinen Vergleich des Wertes, den eine Person sich selbst und anderen Personen gibt.</a:t>
            </a:r>
          </a:p>
          <a:p>
            <a:r>
              <a:rPr lang="de-DE" sz="2400" dirty="0"/>
              <a:t>Darstellung der vier Grundpositionen in einem Quadrat:</a:t>
            </a:r>
            <a:endParaRPr lang="de-DE" sz="2200" dirty="0"/>
          </a:p>
        </p:txBody>
      </p:sp>
      <p:sp>
        <p:nvSpPr>
          <p:cNvPr id="5" name="Titel 1"/>
          <p:cNvSpPr>
            <a:spLocks noGrp="1"/>
          </p:cNvSpPr>
          <p:nvPr>
            <p:ph type="title"/>
          </p:nvPr>
        </p:nvSpPr>
        <p:spPr>
          <a:xfrm>
            <a:off x="179512" y="-315416"/>
            <a:ext cx="8784976" cy="1143000"/>
          </a:xfrm>
        </p:spPr>
        <p:txBody>
          <a:bodyPr>
            <a:normAutofit/>
          </a:bodyPr>
          <a:lstStyle/>
          <a:p>
            <a:r>
              <a:rPr lang="de-DE" dirty="0"/>
              <a:t>6. Grundpositionen</a:t>
            </a:r>
          </a:p>
        </p:txBody>
      </p:sp>
      <p:pic>
        <p:nvPicPr>
          <p:cNvPr id="64514" name="Picture 2"/>
          <p:cNvPicPr>
            <a:picLocks noChangeAspect="1" noChangeArrowheads="1"/>
          </p:cNvPicPr>
          <p:nvPr/>
        </p:nvPicPr>
        <p:blipFill>
          <a:blip r:embed="rId3" cstate="print"/>
          <a:srcRect/>
          <a:stretch>
            <a:fillRect/>
          </a:stretch>
        </p:blipFill>
        <p:spPr bwMode="auto">
          <a:xfrm>
            <a:off x="1979712" y="2204864"/>
            <a:ext cx="5438143" cy="4392488"/>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315416"/>
            <a:ext cx="8784976" cy="1143000"/>
          </a:xfrm>
        </p:spPr>
        <p:txBody>
          <a:bodyPr>
            <a:normAutofit/>
          </a:bodyPr>
          <a:lstStyle/>
          <a:p>
            <a:r>
              <a:rPr lang="de-DE" dirty="0"/>
              <a:t>6. Grundpositionen</a:t>
            </a:r>
          </a:p>
        </p:txBody>
      </p:sp>
      <p:sp>
        <p:nvSpPr>
          <p:cNvPr id="68609" name="Rectangle 1"/>
          <p:cNvSpPr>
            <a:spLocks noChangeArrowheads="1"/>
          </p:cNvSpPr>
          <p:nvPr/>
        </p:nvSpPr>
        <p:spPr bwMode="auto">
          <a:xfrm>
            <a:off x="35496" y="3674055"/>
            <a:ext cx="9144000"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06363" algn="l"/>
              </a:tabLst>
            </a:pPr>
            <a:r>
              <a:rPr kumimoji="0" lang="de-DE" sz="2200" b="1" i="0" u="none" strike="noStrike" cap="none" normalizeH="0" baseline="0" dirty="0">
                <a:ln>
                  <a:noFill/>
                </a:ln>
                <a:solidFill>
                  <a:srgbClr val="000000"/>
                </a:solidFill>
                <a:effectLst/>
                <a:latin typeface="Candara" pitchFamily="34" charset="0"/>
                <a:ea typeface="Times New Roman" pitchFamily="18" charset="0"/>
                <a:cs typeface="Candara" pitchFamily="34" charset="0"/>
              </a:rPr>
              <a:t>Beispiel aus der Schulpraxis: Gespräch bei beiderseitigen +/+</a:t>
            </a:r>
            <a:r>
              <a:rPr kumimoji="0" lang="de-DE" sz="2200" b="1" i="0" u="none" strike="noStrike" cap="none" normalizeH="0" dirty="0">
                <a:ln>
                  <a:noFill/>
                </a:ln>
                <a:solidFill>
                  <a:srgbClr val="000000"/>
                </a:solidFill>
                <a:effectLst/>
                <a:latin typeface="Candara" pitchFamily="34" charset="0"/>
                <a:ea typeface="Times New Roman" pitchFamily="18" charset="0"/>
                <a:cs typeface="Candara" pitchFamily="34" charset="0"/>
              </a:rPr>
              <a:t> </a:t>
            </a:r>
            <a:r>
              <a:rPr kumimoji="0" lang="de-DE" sz="2200" b="1" i="0" u="none" strike="noStrike" cap="none" normalizeH="0" baseline="0" dirty="0">
                <a:ln>
                  <a:noFill/>
                </a:ln>
                <a:solidFill>
                  <a:srgbClr val="000000"/>
                </a:solidFill>
                <a:effectLst/>
                <a:latin typeface="Candara" pitchFamily="34" charset="0"/>
                <a:ea typeface="Times New Roman" pitchFamily="18" charset="0"/>
                <a:cs typeface="Candara" pitchFamily="34" charset="0"/>
              </a:rPr>
              <a:t>Positionen</a:t>
            </a:r>
            <a:endParaRPr kumimoji="0" lang="de-DE" sz="2200" b="0" i="0" u="none" strike="noStrike" cap="none" normalizeH="0" baseline="0" dirty="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106363" algn="l"/>
              </a:tabLst>
            </a:pP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Lehrkraft und Elternteil diskutieren die Angstproblematik der achtjährigen Vera. </a:t>
            </a:r>
          </a:p>
          <a:p>
            <a:pPr marL="0" marR="0" lvl="0" indent="0" algn="just" defTabSz="914400" rtl="0" eaLnBrk="0" fontAlgn="base" latinLnBrk="0" hangingPunct="0">
              <a:lnSpc>
                <a:spcPct val="100000"/>
              </a:lnSpc>
              <a:spcBef>
                <a:spcPct val="0"/>
              </a:spcBef>
              <a:spcAft>
                <a:spcPct val="0"/>
              </a:spcAft>
              <a:buClrTx/>
              <a:buSzTx/>
              <a:buFontTx/>
              <a:buNone/>
              <a:tabLst>
                <a:tab pos="106363" algn="l"/>
              </a:tabLst>
            </a:pP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Beide</a:t>
            </a:r>
            <a:r>
              <a:rPr lang="de-DE" sz="2200" dirty="0">
                <a:solidFill>
                  <a:srgbClr val="000000"/>
                </a:solidFill>
                <a:latin typeface="Candara" pitchFamily="34" charset="0"/>
                <a:ea typeface="Times New Roman" pitchFamily="18" charset="0"/>
                <a:cs typeface="Candara" pitchFamily="34" charset="0"/>
              </a:rPr>
              <a:t> </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schildern auffällige Episoden, ihr Verhalten dabei, was daran</a:t>
            </a:r>
            <a:r>
              <a:rPr kumimoji="0" lang="de-DE" sz="2200" b="0" i="0" u="none" strike="noStrike" cap="none" normalizeH="0" dirty="0">
                <a:ln>
                  <a:noFill/>
                </a:ln>
                <a:solidFill>
                  <a:srgbClr val="000000"/>
                </a:solidFill>
                <a:effectLst/>
                <a:latin typeface="Candara" pitchFamily="34" charset="0"/>
                <a:ea typeface="Times New Roman" pitchFamily="18" charset="0"/>
                <a:cs typeface="Candara" pitchFamily="34" charset="0"/>
              </a:rPr>
              <a:t> </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förderlich, aber auch vielleicht falsch war, wie sie sich vielleicht jeweils</a:t>
            </a:r>
            <a:r>
              <a:rPr kumimoji="0" lang="de-DE" sz="2200" b="0" i="0" u="none" strike="noStrike" cap="none" normalizeH="0" dirty="0">
                <a:ln>
                  <a:noFill/>
                </a:ln>
                <a:solidFill>
                  <a:srgbClr val="000000"/>
                </a:solidFill>
                <a:effectLst/>
                <a:latin typeface="Candara" pitchFamily="34" charset="0"/>
                <a:ea typeface="Times New Roman" pitchFamily="18" charset="0"/>
                <a:cs typeface="Candara" pitchFamily="34" charset="0"/>
              </a:rPr>
              <a:t> </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anders verhalten könnten. </a:t>
            </a:r>
          </a:p>
          <a:p>
            <a:pPr marL="0" marR="0" lvl="0" indent="0" algn="just" defTabSz="914400" rtl="0" eaLnBrk="0" fontAlgn="base" latinLnBrk="0" hangingPunct="0">
              <a:lnSpc>
                <a:spcPct val="100000"/>
              </a:lnSpc>
              <a:spcBef>
                <a:spcPct val="0"/>
              </a:spcBef>
              <a:spcAft>
                <a:spcPct val="0"/>
              </a:spcAft>
              <a:buClrTx/>
              <a:buSzTx/>
              <a:buFontTx/>
              <a:buNone/>
              <a:tabLst>
                <a:tab pos="106363" algn="l"/>
              </a:tabLst>
            </a:pP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Unterschiedliche Perspektiven werden ausgehalten und es entsteht kein Druck. Es ist ein kreatives,</a:t>
            </a:r>
            <a:r>
              <a:rPr lang="de-DE" sz="2200" dirty="0">
                <a:solidFill>
                  <a:srgbClr val="000000"/>
                </a:solidFill>
                <a:latin typeface="Candara" pitchFamily="34" charset="0"/>
                <a:ea typeface="Times New Roman" pitchFamily="18" charset="0"/>
                <a:cs typeface="Candara" pitchFamily="34" charset="0"/>
              </a:rPr>
              <a:t> </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sich gegenseitig unterstützendes Überlegen, ohne jemals der anderen Person Schuld</a:t>
            </a:r>
            <a:r>
              <a:rPr lang="de-DE" sz="2200" dirty="0">
                <a:solidFill>
                  <a:srgbClr val="000000"/>
                </a:solidFill>
                <a:latin typeface="Candara" pitchFamily="34" charset="0"/>
                <a:ea typeface="Times New Roman" pitchFamily="18" charset="0"/>
                <a:cs typeface="Candara" pitchFamily="34" charset="0"/>
              </a:rPr>
              <a:t> </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zuzuweisen.</a:t>
            </a:r>
            <a:endParaRPr kumimoji="0" lang="de-DE" sz="2200" b="0" i="0" u="none" strike="noStrike" cap="none" normalizeH="0" baseline="0" dirty="0">
              <a:ln>
                <a:noFill/>
              </a:ln>
              <a:solidFill>
                <a:schemeClr val="tx1"/>
              </a:solidFill>
              <a:effectLst/>
              <a:latin typeface="Arial" pitchFamily="34" charset="0"/>
              <a:cs typeface="Arial" pitchFamily="34" charset="0"/>
            </a:endParaRPr>
          </a:p>
        </p:txBody>
      </p:sp>
      <p:pic>
        <p:nvPicPr>
          <p:cNvPr id="6" name="Picture 3"/>
          <p:cNvPicPr>
            <a:picLocks noChangeAspect="1" noChangeArrowheads="1"/>
          </p:cNvPicPr>
          <p:nvPr/>
        </p:nvPicPr>
        <p:blipFill>
          <a:blip r:embed="rId3" cstate="print"/>
          <a:srcRect/>
          <a:stretch>
            <a:fillRect/>
          </a:stretch>
        </p:blipFill>
        <p:spPr bwMode="auto">
          <a:xfrm>
            <a:off x="251520" y="548680"/>
            <a:ext cx="3995082" cy="3096344"/>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315416"/>
            <a:ext cx="8784976" cy="1143000"/>
          </a:xfrm>
        </p:spPr>
        <p:txBody>
          <a:bodyPr>
            <a:normAutofit/>
          </a:bodyPr>
          <a:lstStyle/>
          <a:p>
            <a:r>
              <a:rPr lang="de-DE" dirty="0"/>
              <a:t>6. Grundpositionen</a:t>
            </a:r>
          </a:p>
        </p:txBody>
      </p:sp>
      <p:pic>
        <p:nvPicPr>
          <p:cNvPr id="66562" name="Picture 2"/>
          <p:cNvPicPr>
            <a:picLocks noChangeAspect="1" noChangeArrowheads="1"/>
          </p:cNvPicPr>
          <p:nvPr/>
        </p:nvPicPr>
        <p:blipFill>
          <a:blip r:embed="rId3" cstate="print"/>
          <a:srcRect/>
          <a:stretch>
            <a:fillRect/>
          </a:stretch>
        </p:blipFill>
        <p:spPr bwMode="auto">
          <a:xfrm>
            <a:off x="251520" y="620688"/>
            <a:ext cx="3970020" cy="3096000"/>
          </a:xfrm>
          <a:prstGeom prst="rect">
            <a:avLst/>
          </a:prstGeom>
          <a:noFill/>
          <a:ln w="9525">
            <a:noFill/>
            <a:miter lim="800000"/>
            <a:headEnd/>
            <a:tailEnd/>
          </a:ln>
        </p:spPr>
      </p:pic>
      <p:sp>
        <p:nvSpPr>
          <p:cNvPr id="66563" name="Rectangle 3"/>
          <p:cNvSpPr>
            <a:spLocks noChangeArrowheads="1"/>
          </p:cNvSpPr>
          <p:nvPr/>
        </p:nvSpPr>
        <p:spPr bwMode="auto">
          <a:xfrm>
            <a:off x="0" y="3958317"/>
            <a:ext cx="8964488"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106363" algn="l"/>
              </a:tabLst>
            </a:pPr>
            <a:r>
              <a:rPr lang="de-DE" sz="2200" b="1" dirty="0">
                <a:solidFill>
                  <a:srgbClr val="000000"/>
                </a:solidFill>
                <a:latin typeface="Candara" pitchFamily="34" charset="0"/>
                <a:ea typeface="Times New Roman" pitchFamily="18" charset="0"/>
                <a:cs typeface="Candara" pitchFamily="34" charset="0"/>
              </a:rPr>
              <a:t>Beispiel aus der Schulpraxis: Gespräch bei beiderseitigen +/ - Positionen</a:t>
            </a:r>
          </a:p>
          <a:p>
            <a:pPr marL="0" marR="0" lvl="0" indent="0" algn="l" defTabSz="914400" rtl="0" eaLnBrk="0" fontAlgn="base" latinLnBrk="0" hangingPunct="0">
              <a:lnSpc>
                <a:spcPct val="100000"/>
              </a:lnSpc>
              <a:spcBef>
                <a:spcPct val="0"/>
              </a:spcBef>
              <a:spcAft>
                <a:spcPct val="0"/>
              </a:spcAft>
              <a:buClrTx/>
              <a:buSzTx/>
              <a:buFontTx/>
              <a:buNone/>
              <a:tabLst>
                <a:tab pos="82550" algn="l"/>
              </a:tabLst>
            </a:pP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Die Lehrkraft befindet sich in einer </a:t>
            </a:r>
            <a:r>
              <a:rPr kumimoji="0" lang="de-DE" sz="2200" b="1" i="0" u="none" strike="noStrike" cap="none" normalizeH="0" baseline="0" dirty="0">
                <a:ln>
                  <a:noFill/>
                </a:ln>
                <a:solidFill>
                  <a:srgbClr val="000000"/>
                </a:solidFill>
                <a:effectLst/>
                <a:latin typeface="Candara" pitchFamily="34" charset="0"/>
                <a:ea typeface="Times New Roman" pitchFamily="18" charset="0"/>
                <a:cs typeface="Candara" pitchFamily="34" charset="0"/>
              </a:rPr>
              <a:t>+/-</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 Position im kritischen Modus und weist den El</a:t>
            </a:r>
            <a:r>
              <a:rPr kumimoji="0" lang="de-DE" sz="2200" b="0" i="0" u="none" strike="noStrike" cap="none" normalizeH="0" baseline="0" dirty="0">
                <a:ln>
                  <a:noFill/>
                </a:ln>
                <a:solidFill>
                  <a:srgbClr val="000000"/>
                </a:solidFill>
                <a:effectLst/>
                <a:latin typeface="Candara" pitchFamily="34" charset="0"/>
                <a:ea typeface="Arial Unicode MS" pitchFamily="34" charset="-128"/>
                <a:cs typeface="Candara" pitchFamily="34" charset="0"/>
              </a:rPr>
              <a:t>ternteil zurecht. Sie zeigt ihm deutlich, dass er für die Angstproblematik von Vera die	vollumfängliche Schuld trägt und dass sein Verhalten absolut inakzeptabel ist. Der	Grundtenor des Gesprächs ist: </a:t>
            </a:r>
          </a:p>
          <a:p>
            <a:pPr marL="0" marR="0" lvl="0" indent="0" algn="l" defTabSz="914400" rtl="0" eaLnBrk="0" fontAlgn="base" latinLnBrk="0" hangingPunct="0">
              <a:lnSpc>
                <a:spcPct val="100000"/>
              </a:lnSpc>
              <a:spcBef>
                <a:spcPct val="0"/>
              </a:spcBef>
              <a:spcAft>
                <a:spcPct val="0"/>
              </a:spcAft>
              <a:buClrTx/>
              <a:buSzTx/>
              <a:buFontTx/>
              <a:buNone/>
              <a:tabLst>
                <a:tab pos="82550" algn="l"/>
              </a:tabLst>
            </a:pPr>
            <a:r>
              <a:rPr kumimoji="0" lang="de-DE" sz="2200" b="0" i="0" u="none" strike="noStrike" cap="none" normalizeH="0" baseline="0" dirty="0">
                <a:ln>
                  <a:noFill/>
                </a:ln>
                <a:solidFill>
                  <a:srgbClr val="000000"/>
                </a:solidFill>
                <a:effectLst/>
                <a:latin typeface="Candara" pitchFamily="34" charset="0"/>
                <a:ea typeface="Arial Unicode MS" pitchFamily="34" charset="-128"/>
                <a:cs typeface="Candara" pitchFamily="34" charset="0"/>
              </a:rPr>
              <a:t>„Sie sind schuld, dass Vera so viel Angst hat!“ Außerdem </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gibt die Lehrkraft von oben herab Anweisungen wie: „Sie müssen sich mehr um Ihr Kind	kümmern</a:t>
            </a:r>
            <a:r>
              <a:rPr lang="de-DE" sz="2200" dirty="0">
                <a:solidFill>
                  <a:srgbClr val="000000"/>
                </a:solidFill>
                <a:latin typeface="Candara" pitchFamily="34" charset="0"/>
                <a:ea typeface="Times New Roman" pitchFamily="18" charset="0"/>
                <a:cs typeface="Candara" pitchFamily="34" charset="0"/>
              </a:rPr>
              <a:t>“</a:t>
            </a:r>
            <a:r>
              <a:rPr kumimoji="0" lang="de-DE" sz="2200" b="0" i="0" u="none" strike="noStrike" cap="none" normalizeH="0" baseline="0" dirty="0">
                <a:ln>
                  <a:noFill/>
                </a:ln>
                <a:solidFill>
                  <a:srgbClr val="000000"/>
                </a:solidFill>
                <a:effectLst/>
                <a:latin typeface="Candara" pitchFamily="34" charset="0"/>
                <a:ea typeface="Times New Roman" pitchFamily="18" charset="0"/>
                <a:cs typeface="Candara" pitchFamily="34" charset="0"/>
              </a:rPr>
              <a:t>,… so kann sie sich nicht entwickeln! usw..</a:t>
            </a:r>
            <a:endParaRPr kumimoji="0" lang="de-DE" sz="22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315416"/>
            <a:ext cx="8784976" cy="1143000"/>
          </a:xfrm>
        </p:spPr>
        <p:txBody>
          <a:bodyPr>
            <a:normAutofit/>
          </a:bodyPr>
          <a:lstStyle/>
          <a:p>
            <a:r>
              <a:rPr lang="de-DE" dirty="0"/>
              <a:t>6. Grundpositionen</a:t>
            </a:r>
          </a:p>
        </p:txBody>
      </p:sp>
      <p:pic>
        <p:nvPicPr>
          <p:cNvPr id="66562" name="Picture 2"/>
          <p:cNvPicPr>
            <a:picLocks noChangeAspect="1" noChangeArrowheads="1"/>
          </p:cNvPicPr>
          <p:nvPr/>
        </p:nvPicPr>
        <p:blipFill>
          <a:blip r:embed="rId3" cstate="print"/>
          <a:srcRect/>
          <a:stretch>
            <a:fillRect/>
          </a:stretch>
        </p:blipFill>
        <p:spPr bwMode="auto">
          <a:xfrm>
            <a:off x="251520" y="620688"/>
            <a:ext cx="3970020" cy="3096000"/>
          </a:xfrm>
          <a:prstGeom prst="rect">
            <a:avLst/>
          </a:prstGeom>
          <a:noFill/>
          <a:ln w="9525">
            <a:noFill/>
            <a:miter lim="800000"/>
            <a:headEnd/>
            <a:tailEnd/>
          </a:ln>
        </p:spPr>
      </p:pic>
      <p:sp>
        <p:nvSpPr>
          <p:cNvPr id="66563" name="Rectangle 3"/>
          <p:cNvSpPr>
            <a:spLocks noChangeArrowheads="1"/>
          </p:cNvSpPr>
          <p:nvPr/>
        </p:nvSpPr>
        <p:spPr bwMode="auto">
          <a:xfrm>
            <a:off x="107504" y="3789040"/>
            <a:ext cx="8964488" cy="33547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tabLst>
                <a:tab pos="106363" algn="l"/>
              </a:tabLst>
            </a:pPr>
            <a:r>
              <a:rPr lang="de-DE" sz="2200" b="1" dirty="0">
                <a:solidFill>
                  <a:srgbClr val="000000"/>
                </a:solidFill>
                <a:latin typeface="Candara" pitchFamily="34" charset="0"/>
                <a:ea typeface="Times New Roman" pitchFamily="18" charset="0"/>
                <a:cs typeface="Candara" pitchFamily="34" charset="0"/>
              </a:rPr>
              <a:t>Beispiel aus der Schulpraxis: Gespräch bei beiderseitigen +/ - Positionen</a:t>
            </a:r>
          </a:p>
          <a:p>
            <a:pPr algn="just"/>
            <a:r>
              <a:rPr lang="de-DE" sz="2400" dirty="0"/>
              <a:t>Die Lehrkraft befindet sich in der +/-Position im überfürsorglichen Modus. Sie agiert aus einer selbstgefälligen Überlegenheit heraus und gibt in dieser Grundeinstellung dem Gegenüber Tipps und Ratschläge. So zum Beispiel in einem sehr fürsorglichen Ton: </a:t>
            </a:r>
          </a:p>
          <a:p>
            <a:pPr algn="just"/>
            <a:r>
              <a:rPr lang="de-DE" sz="2400" dirty="0"/>
              <a:t>„Liebe Frau Z., ich kann gut nachvollziehen, dass es Ihnen nicht gutgeht, wenn Vera solche Angst hat. Aber ich denke, Sie müssten ihr da mehr Sicherheit geben! Nur dann kann sie ihre Angst loslassen.“</a:t>
            </a:r>
          </a:p>
          <a:p>
            <a:pPr lvl="0" fontAlgn="base">
              <a:spcBef>
                <a:spcPct val="0"/>
              </a:spcBef>
              <a:spcAft>
                <a:spcPct val="0"/>
              </a:spcAft>
              <a:tabLst>
                <a:tab pos="106363" algn="l"/>
              </a:tabLst>
            </a:pPr>
            <a:endParaRPr lang="de-DE" sz="2200" dirty="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315416"/>
            <a:ext cx="8784976" cy="1143000"/>
          </a:xfrm>
        </p:spPr>
        <p:txBody>
          <a:bodyPr>
            <a:normAutofit/>
          </a:bodyPr>
          <a:lstStyle/>
          <a:p>
            <a:r>
              <a:rPr lang="de-DE" dirty="0"/>
              <a:t>6. Grundpositionen</a:t>
            </a:r>
          </a:p>
        </p:txBody>
      </p:sp>
      <p:sp>
        <p:nvSpPr>
          <p:cNvPr id="66563" name="Rectangle 3"/>
          <p:cNvSpPr>
            <a:spLocks noChangeArrowheads="1"/>
          </p:cNvSpPr>
          <p:nvPr/>
        </p:nvSpPr>
        <p:spPr bwMode="auto">
          <a:xfrm>
            <a:off x="107504" y="3202518"/>
            <a:ext cx="8964488"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tabLst>
                <a:tab pos="106363" algn="l"/>
              </a:tabLst>
            </a:pPr>
            <a:r>
              <a:rPr lang="de-DE" sz="2200" b="1" dirty="0">
                <a:solidFill>
                  <a:srgbClr val="000000"/>
                </a:solidFill>
                <a:latin typeface="Candara" pitchFamily="34" charset="0"/>
                <a:ea typeface="Times New Roman" pitchFamily="18" charset="0"/>
                <a:cs typeface="Candara" pitchFamily="34" charset="0"/>
              </a:rPr>
              <a:t>Beispiel aus der Schulpraxis: Gespräch bei beiderseitigen - / + Positionen</a:t>
            </a:r>
          </a:p>
          <a:p>
            <a:r>
              <a:rPr lang="de-DE" sz="2400" dirty="0"/>
              <a:t>Jetzt befindet sich der Elternteil in der -/+-Position: </a:t>
            </a:r>
          </a:p>
          <a:p>
            <a:r>
              <a:rPr lang="de-DE" sz="2400" dirty="0"/>
              <a:t>Sie/er agiert mit sehr vielen Selbstzweifeln und erwartet ein Rezept von der Lehrkraft, um die Angst ihrer/seiner Tochter zu kurieren. </a:t>
            </a:r>
          </a:p>
          <a:p>
            <a:r>
              <a:rPr lang="de-DE" sz="2400" dirty="0"/>
              <a:t>Diese Konstellation lädt die Lehrkraft dazu ein, Ratschläge zu geben. Nur werden diese von der Elternperson nicht umgesetzt, da diese sich die Umsetzung nicht zutraut bzw. sie für sie nicht umsetzbar sind. </a:t>
            </a:r>
          </a:p>
          <a:p>
            <a:r>
              <a:rPr lang="de-DE" sz="2400" dirty="0"/>
              <a:t>Der Elternteil denkt an der Stelle oft: </a:t>
            </a:r>
          </a:p>
          <a:p>
            <a:r>
              <a:rPr lang="de-DE" sz="2400" dirty="0"/>
              <a:t>„Die hat leicht reden, das weiß ich auch. Aber wie soll ich das bloß schaffen?“  </a:t>
            </a:r>
            <a:r>
              <a:rPr lang="de-DE" dirty="0"/>
              <a:t>Dadurch wird die eigene negative Selbstwahrnehmung nochmal bestätigt .</a:t>
            </a:r>
          </a:p>
        </p:txBody>
      </p:sp>
      <p:pic>
        <p:nvPicPr>
          <p:cNvPr id="92162" name="Picture 2"/>
          <p:cNvPicPr>
            <a:picLocks noChangeAspect="1" noChangeArrowheads="1"/>
          </p:cNvPicPr>
          <p:nvPr/>
        </p:nvPicPr>
        <p:blipFill>
          <a:blip r:embed="rId3" cstate="print"/>
          <a:srcRect/>
          <a:stretch>
            <a:fillRect/>
          </a:stretch>
        </p:blipFill>
        <p:spPr bwMode="auto">
          <a:xfrm>
            <a:off x="179513" y="476672"/>
            <a:ext cx="3528391" cy="2749181"/>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r>
              <a:rPr lang="de-DE" dirty="0"/>
              <a:t>Gernot Aich – Entwickler des Gmünder-Modells zur Gesprächsführung mit Eltern</a:t>
            </a:r>
          </a:p>
          <a:p>
            <a:r>
              <a:rPr lang="de-DE" dirty="0"/>
              <a:t>Aich, Gernot; Behr, Michael: Gesprächsführung mit Eltern	BELTZ 2015</a:t>
            </a:r>
          </a:p>
        </p:txBody>
      </p:sp>
      <p:pic>
        <p:nvPicPr>
          <p:cNvPr id="1027" name="Picture 3"/>
          <p:cNvPicPr>
            <a:picLocks noChangeAspect="1" noChangeArrowheads="1"/>
          </p:cNvPicPr>
          <p:nvPr/>
        </p:nvPicPr>
        <p:blipFill>
          <a:blip r:embed="rId3" cstate="print"/>
          <a:srcRect/>
          <a:stretch>
            <a:fillRect/>
          </a:stretch>
        </p:blipFill>
        <p:spPr bwMode="auto">
          <a:xfrm>
            <a:off x="3563888" y="3679772"/>
            <a:ext cx="2160240" cy="3133604"/>
          </a:xfrm>
          <a:prstGeom prst="rect">
            <a:avLst/>
          </a:prstGeom>
          <a:noFill/>
          <a:ln w="9525">
            <a:noFill/>
            <a:miter lim="800000"/>
            <a:headEnd/>
            <a:tailEnd/>
          </a:ln>
        </p:spPr>
      </p:pic>
      <p:sp>
        <p:nvSpPr>
          <p:cNvPr id="6" name="Titel 1"/>
          <p:cNvSpPr txBox="1">
            <a:spLocks/>
          </p:cNvSpPr>
          <p:nvPr/>
        </p:nvSpPr>
        <p:spPr>
          <a:xfrm>
            <a:off x="971600" y="44624"/>
            <a:ext cx="7772400" cy="1470025"/>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de-DE" sz="4400" b="0" i="0" u="none" strike="noStrike" kern="1200" cap="none" spc="0" normalizeH="0" baseline="0" noProof="0" dirty="0">
                <a:ln>
                  <a:noFill/>
                </a:ln>
                <a:solidFill>
                  <a:schemeClr val="tx1"/>
                </a:solidFill>
                <a:effectLst/>
                <a:uLnTx/>
                <a:uFillTx/>
                <a:latin typeface="+mj-lt"/>
                <a:ea typeface="+mj-ea"/>
                <a:cs typeface="+mj-cs"/>
              </a:rPr>
              <a:t>Das Gmünder Modell zur Gesprächsführung mit Eltern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315416"/>
            <a:ext cx="8784976" cy="1143000"/>
          </a:xfrm>
        </p:spPr>
        <p:txBody>
          <a:bodyPr>
            <a:normAutofit/>
          </a:bodyPr>
          <a:lstStyle/>
          <a:p>
            <a:r>
              <a:rPr lang="de-DE" dirty="0"/>
              <a:t>6. Grundpositionen</a:t>
            </a:r>
          </a:p>
        </p:txBody>
      </p:sp>
      <p:sp>
        <p:nvSpPr>
          <p:cNvPr id="66563" name="Rectangle 3"/>
          <p:cNvSpPr>
            <a:spLocks noChangeArrowheads="1"/>
          </p:cNvSpPr>
          <p:nvPr/>
        </p:nvSpPr>
        <p:spPr bwMode="auto">
          <a:xfrm>
            <a:off x="179512" y="4293096"/>
            <a:ext cx="8964488" cy="22775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tabLst>
                <a:tab pos="106363" algn="l"/>
              </a:tabLst>
            </a:pPr>
            <a:r>
              <a:rPr lang="de-DE" sz="2200" b="1" dirty="0">
                <a:solidFill>
                  <a:srgbClr val="000000"/>
                </a:solidFill>
                <a:latin typeface="Candara" pitchFamily="34" charset="0"/>
                <a:ea typeface="Times New Roman" pitchFamily="18" charset="0"/>
                <a:cs typeface="Candara" pitchFamily="34" charset="0"/>
              </a:rPr>
              <a:t>Beispiel aus der Schulpraxis: Gespräch bei beiderseitigen - / - Positionen</a:t>
            </a:r>
          </a:p>
          <a:p>
            <a:r>
              <a:rPr lang="de-DE" sz="2400" dirty="0"/>
              <a:t>Lehrkräfte im Elterngespräch sind in der Regel nicht in dieser Position. Wenn die Elternperson in der -/-Grundeinstellung ist, ist es sehr schwierig, sie zu einem Gespräch zu bewegen oder sich eine Lösung zuzutrauen.</a:t>
            </a:r>
          </a:p>
          <a:p>
            <a:r>
              <a:rPr lang="de-DE" sz="2400" dirty="0"/>
              <a:t>Hilfen: Schulpsychologen, Beratungslehrer hinzuziehen,..</a:t>
            </a:r>
          </a:p>
        </p:txBody>
      </p:sp>
      <p:pic>
        <p:nvPicPr>
          <p:cNvPr id="93186" name="Picture 2"/>
          <p:cNvPicPr>
            <a:picLocks noChangeAspect="1" noChangeArrowheads="1"/>
          </p:cNvPicPr>
          <p:nvPr/>
        </p:nvPicPr>
        <p:blipFill>
          <a:blip r:embed="rId3" cstate="print"/>
          <a:srcRect/>
          <a:stretch>
            <a:fillRect/>
          </a:stretch>
        </p:blipFill>
        <p:spPr bwMode="auto">
          <a:xfrm>
            <a:off x="292850" y="692696"/>
            <a:ext cx="4135134" cy="324036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79512" y="1272817"/>
            <a:ext cx="8784976" cy="5324535"/>
          </a:xfrm>
          <a:prstGeom prst="rect">
            <a:avLst/>
          </a:prstGeom>
        </p:spPr>
        <p:txBody>
          <a:bodyPr wrap="square">
            <a:spAutoFit/>
          </a:bodyPr>
          <a:lstStyle/>
          <a:p>
            <a:r>
              <a:rPr lang="de-DE" sz="2200" dirty="0"/>
              <a:t>Berne definiert den Vertrag als eine „explizite beiderseitige Verpflichtung, sich an ein klar definiertes Vorgehen – an Ziele  zu halten“. </a:t>
            </a:r>
          </a:p>
          <a:p>
            <a:r>
              <a:rPr lang="de-DE" sz="2200" dirty="0"/>
              <a:t>Er formuliert drei Vertragsbereiche:</a:t>
            </a:r>
          </a:p>
          <a:p>
            <a:endParaRPr lang="de-DE" sz="900" dirty="0"/>
          </a:p>
          <a:p>
            <a:r>
              <a:rPr lang="de-DE" sz="2200" dirty="0"/>
              <a:t>Vorteile von Verträgen:</a:t>
            </a:r>
          </a:p>
          <a:p>
            <a:endParaRPr lang="de-DE" sz="900" dirty="0"/>
          </a:p>
          <a:p>
            <a:r>
              <a:rPr lang="de-DE" sz="2200" dirty="0"/>
              <a:t>• Der Vertrag gibt allen Beteiligten einen Teil der Verantwortung für das  </a:t>
            </a:r>
          </a:p>
          <a:p>
            <a:r>
              <a:rPr lang="de-DE" sz="2200" dirty="0"/>
              <a:t>   Gelingen der gemeinsamen Arbeit.</a:t>
            </a:r>
          </a:p>
          <a:p>
            <a:endParaRPr lang="de-DE" sz="900" dirty="0"/>
          </a:p>
          <a:p>
            <a:r>
              <a:rPr lang="de-DE" sz="2200" dirty="0"/>
              <a:t>• Es findet eine Einigung über gemeinsame Ziele, Aufgaben und Strategien</a:t>
            </a:r>
          </a:p>
          <a:p>
            <a:r>
              <a:rPr lang="de-DE" sz="2200" dirty="0"/>
              <a:t>   statt</a:t>
            </a:r>
          </a:p>
          <a:p>
            <a:endParaRPr lang="de-DE" sz="900" dirty="0"/>
          </a:p>
          <a:p>
            <a:r>
              <a:rPr lang="de-DE" sz="2200" dirty="0"/>
              <a:t>• Verdeckte Ziele und Anliegen können erkannt werden.</a:t>
            </a:r>
          </a:p>
          <a:p>
            <a:endParaRPr lang="de-DE" sz="900" dirty="0"/>
          </a:p>
          <a:p>
            <a:r>
              <a:rPr lang="de-DE" sz="2200" dirty="0"/>
              <a:t>• Verträge helfen, psychologische Spiele zu vermeiden</a:t>
            </a:r>
          </a:p>
          <a:p>
            <a:endParaRPr lang="de-DE" sz="900" dirty="0"/>
          </a:p>
          <a:p>
            <a:r>
              <a:rPr lang="de-DE" sz="2200" dirty="0"/>
              <a:t>• Sie fördern eine offene Kommunikation</a:t>
            </a:r>
          </a:p>
          <a:p>
            <a:endParaRPr lang="de-DE" sz="900" dirty="0"/>
          </a:p>
          <a:p>
            <a:r>
              <a:rPr lang="de-DE" sz="2200" dirty="0"/>
              <a:t>• Sie ermöglichen die Überprüfung der Ziele</a:t>
            </a:r>
          </a:p>
        </p:txBody>
      </p:sp>
      <p:sp>
        <p:nvSpPr>
          <p:cNvPr id="5" name="Titel 1"/>
          <p:cNvSpPr>
            <a:spLocks noGrp="1"/>
          </p:cNvSpPr>
          <p:nvPr>
            <p:ph type="title"/>
          </p:nvPr>
        </p:nvSpPr>
        <p:spPr>
          <a:xfrm>
            <a:off x="179512" y="-99392"/>
            <a:ext cx="8784976" cy="1143000"/>
          </a:xfrm>
        </p:spPr>
        <p:txBody>
          <a:bodyPr>
            <a:normAutofit fontScale="90000"/>
          </a:bodyPr>
          <a:lstStyle/>
          <a:p>
            <a:r>
              <a:rPr lang="de-DE" dirty="0"/>
              <a:t>7. Verträge als Grundlage </a:t>
            </a:r>
            <a:br>
              <a:rPr lang="de-DE" dirty="0"/>
            </a:br>
            <a:r>
              <a:rPr lang="de-DE" dirty="0"/>
              <a:t>professionellen Handelns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79512" y="1564337"/>
            <a:ext cx="8784976" cy="4493538"/>
          </a:xfrm>
          <a:prstGeom prst="rect">
            <a:avLst/>
          </a:prstGeom>
        </p:spPr>
        <p:txBody>
          <a:bodyPr wrap="square">
            <a:spAutoFit/>
          </a:bodyPr>
          <a:lstStyle/>
          <a:p>
            <a:r>
              <a:rPr lang="de-DE" sz="2200" dirty="0"/>
              <a:t>Voraussetzungen für Verträge (nach Claude Steiner):</a:t>
            </a:r>
          </a:p>
          <a:p>
            <a:endParaRPr lang="de-DE" sz="2200" dirty="0"/>
          </a:p>
          <a:p>
            <a:pPr>
              <a:buFont typeface="Arial" pitchFamily="34" charset="0"/>
              <a:buChar char="•"/>
            </a:pPr>
            <a:r>
              <a:rPr lang="de-DE" sz="2200" dirty="0"/>
              <a:t> Einverständnis:  Alle Beteiligten müssen dem Vertrag zustimmen</a:t>
            </a:r>
          </a:p>
          <a:p>
            <a:pPr>
              <a:buFont typeface="Arial" pitchFamily="34" charset="0"/>
              <a:buChar char="•"/>
            </a:pPr>
            <a:endParaRPr lang="de-DE" sz="2200" dirty="0"/>
          </a:p>
          <a:p>
            <a:pPr>
              <a:buFont typeface="Arial" pitchFamily="34" charset="0"/>
              <a:buChar char="•"/>
            </a:pPr>
            <a:r>
              <a:rPr lang="de-DE" sz="2200" dirty="0"/>
              <a:t> Der Vertrag kommt zu Stande durch Aushandeln der Parteien</a:t>
            </a:r>
          </a:p>
          <a:p>
            <a:pPr>
              <a:buFont typeface="Arial" pitchFamily="34" charset="0"/>
              <a:buChar char="•"/>
            </a:pPr>
            <a:endParaRPr lang="de-DE" sz="2200" dirty="0"/>
          </a:p>
          <a:p>
            <a:pPr>
              <a:buFont typeface="Arial" pitchFamily="34" charset="0"/>
              <a:buChar char="•"/>
            </a:pPr>
            <a:r>
              <a:rPr lang="de-DE" sz="2200" dirty="0"/>
              <a:t> Gegenseitigen Erwartungen müssen offen gelegt werden und von allen  </a:t>
            </a:r>
          </a:p>
          <a:p>
            <a:r>
              <a:rPr lang="de-DE" sz="2200" dirty="0"/>
              <a:t>   akzeptiert sein</a:t>
            </a:r>
          </a:p>
          <a:p>
            <a:endParaRPr lang="de-DE" sz="2200" dirty="0"/>
          </a:p>
          <a:p>
            <a:pPr>
              <a:buFont typeface="Arial" pitchFamily="34" charset="0"/>
              <a:buChar char="•"/>
            </a:pPr>
            <a:r>
              <a:rPr lang="de-DE" sz="2200" dirty="0"/>
              <a:t> Damit ein Vertrag auch auf der psychol. Ebene von einer Person  </a:t>
            </a:r>
          </a:p>
          <a:p>
            <a:r>
              <a:rPr lang="de-DE" sz="2200" dirty="0"/>
              <a:t>  eingehalten und Ziel gerichtet verfolgt werden kann, muss er aus dem  </a:t>
            </a:r>
          </a:p>
          <a:p>
            <a:r>
              <a:rPr lang="de-DE" sz="2200" dirty="0"/>
              <a:t>  Erwachsenen-Ich abgeschlossen sein, vom Eltern-Ich erlaubt / toleriert   </a:t>
            </a:r>
          </a:p>
          <a:p>
            <a:r>
              <a:rPr lang="de-DE" sz="2200" dirty="0"/>
              <a:t>  und vom freien Kind-Ich unterstützt sein.</a:t>
            </a:r>
          </a:p>
        </p:txBody>
      </p:sp>
      <p:sp>
        <p:nvSpPr>
          <p:cNvPr id="5" name="Titel 1"/>
          <p:cNvSpPr>
            <a:spLocks noGrp="1"/>
          </p:cNvSpPr>
          <p:nvPr>
            <p:ph type="title"/>
          </p:nvPr>
        </p:nvSpPr>
        <p:spPr>
          <a:xfrm>
            <a:off x="179512" y="44624"/>
            <a:ext cx="8784976" cy="1143000"/>
          </a:xfrm>
        </p:spPr>
        <p:txBody>
          <a:bodyPr>
            <a:normAutofit fontScale="90000"/>
          </a:bodyPr>
          <a:lstStyle/>
          <a:p>
            <a:r>
              <a:rPr lang="de-DE" dirty="0"/>
              <a:t>7. Verträge als Grundlage </a:t>
            </a:r>
            <a:br>
              <a:rPr lang="de-DE" dirty="0"/>
            </a:br>
            <a:r>
              <a:rPr lang="de-DE" dirty="0"/>
              <a:t>professionellen Handelns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99392"/>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1268760"/>
            <a:ext cx="8964488"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Tx/>
              <a:buAutoNum type="arabicPeriod"/>
              <a:tabLst/>
            </a:pPr>
            <a:r>
              <a:rPr kumimoji="0" lang="de-DE" sz="2200" b="1" i="0" u="none" strike="noStrike" cap="none" normalizeH="0" baseline="0" dirty="0">
                <a:ln>
                  <a:noFill/>
                </a:ln>
                <a:solidFill>
                  <a:srgbClr val="000000"/>
                </a:solidFill>
                <a:effectLst/>
                <a:latin typeface="Arial" pitchFamily="34" charset="0"/>
                <a:ea typeface="Times New Roman" pitchFamily="18" charset="0"/>
                <a:cs typeface="Arial" pitchFamily="34" charset="0"/>
              </a:rPr>
              <a:t>Examinieren</a:t>
            </a:r>
          </a:p>
          <a:p>
            <a:pPr marL="457200" marR="0" lvl="0" indent="-457200" algn="l" defTabSz="914400" rtl="0" eaLnBrk="1" fontAlgn="base" latinLnBrk="0" hangingPunct="1">
              <a:lnSpc>
                <a:spcPct val="100000"/>
              </a:lnSpc>
              <a:spcBef>
                <a:spcPct val="0"/>
              </a:spcBef>
              <a:spcAft>
                <a:spcPct val="0"/>
              </a:spcAft>
              <a:buClrTx/>
              <a:buSzTx/>
              <a:tabLst/>
            </a:pPr>
            <a:r>
              <a:rPr kumimoji="0" lang="de-DE" sz="2200" i="0" u="none" strike="noStrike" cap="none" normalizeH="0" baseline="0" dirty="0">
                <a:ln>
                  <a:noFill/>
                </a:ln>
                <a:solidFill>
                  <a:srgbClr val="000000"/>
                </a:solidFill>
                <a:effectLst/>
                <a:latin typeface="Arial" pitchFamily="34" charset="0"/>
                <a:ea typeface="Times New Roman" pitchFamily="18" charset="0"/>
                <a:cs typeface="Arial" pitchFamily="34" charset="0"/>
              </a:rPr>
              <a:t>Die Lehrkraft </a:t>
            </a:r>
            <a:r>
              <a:rPr lang="de-DE" sz="2200" dirty="0">
                <a:solidFill>
                  <a:srgbClr val="000000"/>
                </a:solidFill>
                <a:latin typeface="Arial" pitchFamily="34" charset="0"/>
                <a:ea typeface="Times New Roman" pitchFamily="18" charset="0"/>
                <a:cs typeface="Arial" pitchFamily="34" charset="0"/>
              </a:rPr>
              <a:t>fragt die Eltern </a:t>
            </a:r>
            <a:r>
              <a:rPr kumimoji="0" lang="de-DE" sz="2200" i="0" u="none" strike="noStrike" cap="none" normalizeH="0" baseline="0" dirty="0">
                <a:ln>
                  <a:noFill/>
                </a:ln>
                <a:solidFill>
                  <a:srgbClr val="000000"/>
                </a:solidFill>
                <a:effectLst/>
                <a:latin typeface="Arial" pitchFamily="34" charset="0"/>
                <a:ea typeface="Times New Roman" pitchFamily="18" charset="0"/>
                <a:cs typeface="Arial" pitchFamily="34" charset="0"/>
              </a:rPr>
              <a:t>in bester Absicht den Elternteil aus. </a:t>
            </a:r>
          </a:p>
        </p:txBody>
      </p:sp>
      <p:sp>
        <p:nvSpPr>
          <p:cNvPr id="100354" name="Rectangle 2"/>
          <p:cNvSpPr>
            <a:spLocks noChangeArrowheads="1"/>
          </p:cNvSpPr>
          <p:nvPr/>
        </p:nvSpPr>
        <p:spPr bwMode="auto">
          <a:xfrm>
            <a:off x="1" y="2492896"/>
            <a:ext cx="9144000" cy="38164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1</a:t>
            </a:r>
            <a:r>
              <a:rPr kumimoji="0" lang="de-DE" b="1" u="none" strike="noStrike" cap="none" normalizeH="0" dirty="0">
                <a:ln>
                  <a:noFill/>
                </a:ln>
                <a:solidFill>
                  <a:srgbClr val="000000"/>
                </a:solidFill>
                <a:effectLst/>
                <a:latin typeface="Arial" pitchFamily="34" charset="0"/>
                <a:ea typeface="Times New Roman" pitchFamily="18" charset="0"/>
                <a:cs typeface="Arial" pitchFamily="34" charset="0"/>
              </a:rPr>
              <a:t> zum Examinieren</a:t>
            </a: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endPar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rPr>
              <a:t>Mutter</a:t>
            </a:r>
            <a:r>
              <a:rPr kumimoji="0" lang="de-DE" u="none" strike="noStrike" cap="none" normalizeH="0" baseline="0" dirty="0">
                <a:ln>
                  <a:noFill/>
                </a:ln>
                <a:solidFill>
                  <a:srgbClr val="000000"/>
                </a:solidFill>
                <a:effectLst/>
                <a:latin typeface="Arial" pitchFamily="34" charset="0"/>
                <a:ea typeface="Times New Roman" pitchFamily="18"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Mein Sohn macht einfach nicht mehr, was ich von ihm verlange. </a:t>
            </a: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Wenn ich ihn</a:t>
            </a:r>
            <a:r>
              <a:rPr lang="de-DE" dirty="0">
                <a:latin typeface="Arial" pitchFamily="34" charset="0"/>
                <a:cs typeface="Arial" pitchFamily="34" charset="0"/>
              </a:rPr>
              <a:t> </a:t>
            </a: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	nach den Hausaufgaben frage, lügt er mich sogar an.</a:t>
            </a:r>
          </a:p>
          <a:p>
            <a:pPr marL="0" marR="0" lvl="0" indent="0" algn="l" defTabSz="914400" rtl="0" eaLnBrk="0" fontAlgn="base" latinLnBrk="0" hangingPunct="0">
              <a:lnSpc>
                <a:spcPct val="100000"/>
              </a:lnSpc>
              <a:spcBef>
                <a:spcPct val="0"/>
              </a:spcBef>
              <a:spcAft>
                <a:spcPct val="0"/>
              </a:spcAft>
              <a:buClrTx/>
              <a:buSzTx/>
              <a:buFontTx/>
              <a:buNone/>
              <a:tabLst>
                <a:tab pos="4419600" algn="r"/>
              </a:tabLst>
            </a:pPr>
            <a:endParaRPr kumimoji="0" lang="de-DE" sz="800"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419600" algn="r"/>
              </a:tabLst>
            </a:pPr>
            <a:r>
              <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rPr>
              <a:t>Lehrkraft:</a:t>
            </a:r>
            <a:r>
              <a:rPr kumimoji="0" lang="de-DE" i="1" u="none" strike="noStrike" cap="none" normalizeH="0" baseline="0" dirty="0">
                <a:ln>
                  <a:noFill/>
                </a:ln>
                <a:solidFill>
                  <a:srgbClr val="000000"/>
                </a:solidFill>
                <a:effectLst/>
                <a:latin typeface="Arial" pitchFamily="34" charset="0"/>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419600" algn="r"/>
              </a:tabLst>
            </a:pP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Was verlangen Sie sonst noch von Ihrem Sohn?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419600" algn="r"/>
              </a:tabLst>
            </a:pP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Wann?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419600" algn="r"/>
              </a:tabLst>
            </a:pP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Warum?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419600" algn="r"/>
              </a:tabLst>
            </a:pP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Muss er denn</a:t>
            </a:r>
            <a:r>
              <a:rPr lang="de-DE" dirty="0">
                <a:latin typeface="Arial" pitchFamily="34" charset="0"/>
                <a:cs typeface="Arial" pitchFamily="34" charset="0"/>
              </a:rPr>
              <a:t> </a:t>
            </a: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die ganzen Aufgaben übernehmen? </a:t>
            </a: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419600" algn="r"/>
              </a:tabLst>
            </a:pP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In welchem Fach waren die Hausaufgaben auf?</a:t>
            </a:r>
            <a:endParaRPr kumimoji="0" lang="de-DE"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419600" algn="r"/>
              </a:tabLst>
            </a:pP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Was haben Sie davor getan? An welchen Wochentagen kommt so ein Verhalten vor?</a:t>
            </a:r>
            <a:endParaRPr kumimoji="0" lang="de-DE" i="0" u="none" strike="noStrike" cap="none" normalizeH="0" baseline="0" dirty="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 typeface="Arial" pitchFamily="34" charset="0"/>
              <a:buChar char="•"/>
              <a:tabLst>
                <a:tab pos="4419600" algn="r"/>
              </a:tabLst>
            </a:pPr>
            <a:r>
              <a:rPr kumimoji="0" lang="de-DE" i="0" u="none" strike="noStrike" cap="none" normalizeH="0" baseline="0" dirty="0">
                <a:ln>
                  <a:noFill/>
                </a:ln>
                <a:solidFill>
                  <a:srgbClr val="000000"/>
                </a:solidFill>
                <a:effectLst/>
                <a:latin typeface="Arial" pitchFamily="34" charset="0"/>
                <a:ea typeface="Times New Roman" pitchFamily="18" charset="0"/>
                <a:cs typeface="Arial" pitchFamily="34" charset="0"/>
              </a:rPr>
              <a:t>	Wie oft hat er Sie schon angelogen? Kommt es regelmäßig vor?</a:t>
            </a:r>
            <a:endParaRPr kumimoji="0" lang="de-DE"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99392"/>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1052736"/>
            <a:ext cx="8964488"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Tx/>
              <a:buAutoNum type="arabicPeriod"/>
              <a:tabLst/>
            </a:pPr>
            <a:r>
              <a:rPr kumimoji="0" lang="de-DE" sz="2200" b="1" i="0" u="none" strike="noStrike" cap="none" normalizeH="0" baseline="0" dirty="0">
                <a:ln>
                  <a:noFill/>
                </a:ln>
                <a:solidFill>
                  <a:srgbClr val="000000"/>
                </a:solidFill>
                <a:effectLst/>
                <a:latin typeface="Arial" pitchFamily="34" charset="0"/>
                <a:ea typeface="Times New Roman" pitchFamily="18" charset="0"/>
                <a:cs typeface="Arial" pitchFamily="34" charset="0"/>
              </a:rPr>
              <a:t>Examinieren</a:t>
            </a:r>
          </a:p>
        </p:txBody>
      </p:sp>
      <p:sp>
        <p:nvSpPr>
          <p:cNvPr id="100354" name="Rectangle 2"/>
          <p:cNvSpPr>
            <a:spLocks noChangeArrowheads="1"/>
          </p:cNvSpPr>
          <p:nvPr/>
        </p:nvSpPr>
        <p:spPr bwMode="auto">
          <a:xfrm>
            <a:off x="1" y="162880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2</a:t>
            </a:r>
            <a:r>
              <a:rPr kumimoji="0" lang="de-DE" b="1" u="none" strike="noStrike" cap="none" normalizeH="0" dirty="0">
                <a:ln>
                  <a:noFill/>
                </a:ln>
                <a:solidFill>
                  <a:srgbClr val="000000"/>
                </a:solidFill>
                <a:effectLst/>
                <a:latin typeface="Arial" pitchFamily="34" charset="0"/>
                <a:ea typeface="Times New Roman" pitchFamily="18" charset="0"/>
                <a:cs typeface="Arial" pitchFamily="34" charset="0"/>
              </a:rPr>
              <a:t> 	         Ausweg: Vom Examinieren zum einfühlsamen Verstehen</a:t>
            </a:r>
          </a:p>
        </p:txBody>
      </p:sp>
      <p:graphicFrame>
        <p:nvGraphicFramePr>
          <p:cNvPr id="7" name="Tabelle 6"/>
          <p:cNvGraphicFramePr>
            <a:graphicFrameLocks noGrp="1"/>
          </p:cNvGraphicFramePr>
          <p:nvPr/>
        </p:nvGraphicFramePr>
        <p:xfrm>
          <a:off x="323528" y="2276872"/>
          <a:ext cx="8640960" cy="3348372"/>
        </p:xfrm>
        <a:graphic>
          <a:graphicData uri="http://schemas.openxmlformats.org/drawingml/2006/table">
            <a:tbl>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tblGrid>
              <a:tr h="1656184">
                <a:tc gridSpan="2">
                  <a:txBody>
                    <a:bodyPr/>
                    <a:lstStyle/>
                    <a:p>
                      <a:pPr algn="just">
                        <a:spcAft>
                          <a:spcPts val="0"/>
                        </a:spcAft>
                      </a:pPr>
                      <a:r>
                        <a:rPr lang="de-DE" sz="2200" b="1" dirty="0">
                          <a:solidFill>
                            <a:srgbClr val="000000"/>
                          </a:solidFill>
                          <a:latin typeface="Arial" pitchFamily="34" charset="0"/>
                          <a:ea typeface="Calibri"/>
                          <a:cs typeface="Arial" pitchFamily="34" charset="0"/>
                        </a:rPr>
                        <a:t>Mutter: </a:t>
                      </a:r>
                    </a:p>
                    <a:p>
                      <a:pPr algn="just">
                        <a:spcAft>
                          <a:spcPts val="0"/>
                        </a:spcAft>
                      </a:pPr>
                      <a:endParaRPr lang="de-DE" sz="2200" dirty="0">
                        <a:latin typeface="Arial" pitchFamily="34" charset="0"/>
                        <a:ea typeface="Calibri"/>
                        <a:cs typeface="Arial" pitchFamily="34" charset="0"/>
                      </a:endParaRPr>
                    </a:p>
                    <a:p>
                      <a:pPr algn="just">
                        <a:spcAft>
                          <a:spcPts val="0"/>
                        </a:spcAft>
                      </a:pPr>
                      <a:r>
                        <a:rPr lang="de-DE" sz="2200" dirty="0">
                          <a:solidFill>
                            <a:srgbClr val="000000"/>
                          </a:solidFill>
                          <a:latin typeface="Arial" pitchFamily="34" charset="0"/>
                          <a:ea typeface="Calibri"/>
                          <a:cs typeface="Arial" pitchFamily="34" charset="0"/>
                        </a:rPr>
                        <a:t>Seit mein Sohn bei Ihnen in Mathe ist, hat er schlechte Noten. Wenn es so wei­tergeht, muss er am Ende die Klasse noch wiederholen.</a:t>
                      </a:r>
                      <a:endParaRPr lang="de-DE" sz="2200"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10000"/>
                  </a:ext>
                </a:extLst>
              </a:tr>
              <a:tr h="423047">
                <a:tc>
                  <a:txBody>
                    <a:bodyPr/>
                    <a:lstStyle/>
                    <a:p>
                      <a:pPr algn="just">
                        <a:spcAft>
                          <a:spcPts val="0"/>
                        </a:spcAft>
                      </a:pPr>
                      <a:r>
                        <a:rPr lang="de-DE" sz="2200" b="1" dirty="0">
                          <a:solidFill>
                            <a:srgbClr val="000000"/>
                          </a:solidFill>
                          <a:latin typeface="Arial" pitchFamily="34" charset="0"/>
                          <a:ea typeface="Calibri"/>
                          <a:cs typeface="Arial" pitchFamily="34" charset="0"/>
                        </a:rPr>
                        <a:t>Examinieren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de-DE" sz="2200" b="1" dirty="0">
                          <a:solidFill>
                            <a:srgbClr val="000000"/>
                          </a:solidFill>
                          <a:latin typeface="Arial" pitchFamily="34" charset="0"/>
                          <a:ea typeface="Calibri"/>
                          <a:cs typeface="Arial" pitchFamily="34" charset="0"/>
                        </a:rPr>
                        <a:t>Einfühlsames Verstehen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69141">
                <a:tc>
                  <a:txBody>
                    <a:bodyPr/>
                    <a:lstStyle/>
                    <a:p>
                      <a:pPr algn="just">
                        <a:spcAft>
                          <a:spcPts val="0"/>
                        </a:spcAft>
                        <a:buFont typeface="Arial" pitchFamily="34" charset="0"/>
                        <a:buChar char="•"/>
                      </a:pPr>
                      <a:r>
                        <a:rPr lang="de-DE" sz="2200" dirty="0">
                          <a:solidFill>
                            <a:srgbClr val="000000"/>
                          </a:solidFill>
                          <a:latin typeface="Arial" pitchFamily="34" charset="0"/>
                          <a:ea typeface="Calibri"/>
                          <a:cs typeface="Arial" pitchFamily="34" charset="0"/>
                        </a:rPr>
                        <a:t> Wie waren die Noten vorher?</a:t>
                      </a:r>
                    </a:p>
                    <a:p>
                      <a:pPr algn="just">
                        <a:spcAft>
                          <a:spcPts val="0"/>
                        </a:spcAft>
                        <a:buFont typeface="Arial" pitchFamily="34" charset="0"/>
                        <a:buChar char="•"/>
                      </a:pPr>
                      <a:r>
                        <a:rPr lang="de-DE" sz="2200" dirty="0">
                          <a:solidFill>
                            <a:srgbClr val="000000"/>
                          </a:solidFill>
                          <a:latin typeface="Arial" pitchFamily="34" charset="0"/>
                          <a:ea typeface="Calibri"/>
                          <a:cs typeface="Arial" pitchFamily="34" charset="0"/>
                        </a:rPr>
                        <a:t> Immer? </a:t>
                      </a:r>
                    </a:p>
                    <a:p>
                      <a:pPr algn="just">
                        <a:spcAft>
                          <a:spcPts val="0"/>
                        </a:spcAft>
                        <a:buFont typeface="Arial" pitchFamily="34" charset="0"/>
                        <a:buChar char="•"/>
                      </a:pPr>
                      <a:r>
                        <a:rPr lang="de-DE" sz="2200" dirty="0">
                          <a:solidFill>
                            <a:srgbClr val="000000"/>
                          </a:solidFill>
                          <a:latin typeface="Arial" pitchFamily="34" charset="0"/>
                          <a:ea typeface="Calibri"/>
                          <a:cs typeface="Arial" pitchFamily="34" charset="0"/>
                        </a:rPr>
                        <a:t> Hatte er Nachhilfe? usw..</a:t>
                      </a:r>
                      <a:endParaRPr lang="de-DE" sz="2200"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de-DE" sz="2200" dirty="0">
                          <a:solidFill>
                            <a:srgbClr val="000000"/>
                          </a:solidFill>
                          <a:latin typeface="Arial" pitchFamily="34" charset="0"/>
                          <a:ea typeface="Calibri"/>
                          <a:cs typeface="Arial" pitchFamily="34" charset="0"/>
                        </a:rPr>
                        <a:t>Sie überlegen, ob das mit mir zusammenhängt und machen sich große Sorgen.</a:t>
                      </a:r>
                      <a:endParaRPr lang="de-DE" sz="2200"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99392"/>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1270938"/>
            <a:ext cx="8964488"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900" b="1" i="0" u="none" strike="noStrike" cap="none" normalizeH="0" baseline="0" dirty="0">
                <a:ln>
                  <a:noFill/>
                </a:ln>
                <a:solidFill>
                  <a:srgbClr val="000000"/>
                </a:solidFill>
                <a:effectLst/>
                <a:latin typeface="Arial" pitchFamily="34" charset="0"/>
                <a:ea typeface="Times New Roman" pitchFamily="18" charset="0"/>
                <a:cs typeface="Arial" pitchFamily="34" charset="0"/>
              </a:rPr>
              <a:t>2. Interpretieren</a:t>
            </a:r>
          </a:p>
          <a:p>
            <a:pPr fontAlgn="base">
              <a:spcBef>
                <a:spcPct val="0"/>
              </a:spcBef>
              <a:spcAft>
                <a:spcPct val="0"/>
              </a:spcAft>
            </a:pPr>
            <a:r>
              <a:rPr lang="de-DE" sz="1900" dirty="0">
                <a:solidFill>
                  <a:srgbClr val="000000"/>
                </a:solidFill>
                <a:latin typeface="Arial" pitchFamily="34" charset="0"/>
                <a:ea typeface="Times New Roman" pitchFamily="18" charset="0"/>
                <a:cs typeface="Arial" pitchFamily="34" charset="0"/>
              </a:rPr>
              <a:t>Die Lehrkraft bewertet Personen oder Situationen, schreibt Eigenschaften zu, vermutet komplizierte Zusammenhänge, stellt Theorien auf und konstruiert nicht-manifeste Sinnzusammenhänge. </a:t>
            </a:r>
          </a:p>
        </p:txBody>
      </p:sp>
      <p:sp>
        <p:nvSpPr>
          <p:cNvPr id="100354" name="Rectangle 2"/>
          <p:cNvSpPr>
            <a:spLocks noChangeArrowheads="1"/>
          </p:cNvSpPr>
          <p:nvPr/>
        </p:nvSpPr>
        <p:spPr bwMode="auto">
          <a:xfrm>
            <a:off x="0" y="2802408"/>
            <a:ext cx="9144000"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sz="1900"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1</a:t>
            </a:r>
            <a:r>
              <a:rPr kumimoji="0" lang="de-DE" sz="1900" b="1" u="none" strike="noStrike" cap="none" normalizeH="0" dirty="0">
                <a:ln>
                  <a:noFill/>
                </a:ln>
                <a:solidFill>
                  <a:srgbClr val="000000"/>
                </a:solidFill>
                <a:effectLst/>
                <a:latin typeface="Arial" pitchFamily="34" charset="0"/>
                <a:ea typeface="Times New Roman" pitchFamily="18" charset="0"/>
                <a:cs typeface="Arial" pitchFamily="34" charset="0"/>
              </a:rPr>
              <a:t> zum Interpretieren</a:t>
            </a:r>
          </a:p>
          <a:p>
            <a:r>
              <a:rPr lang="de-DE" sz="1900" b="1" dirty="0">
                <a:solidFill>
                  <a:srgbClr val="000000"/>
                </a:solidFill>
                <a:latin typeface="Arial" pitchFamily="34" charset="0"/>
                <a:ea typeface="Times New Roman" pitchFamily="18" charset="0"/>
                <a:cs typeface="Arial" pitchFamily="34" charset="0"/>
              </a:rPr>
              <a:t>Mutter: </a:t>
            </a:r>
          </a:p>
          <a:p>
            <a:r>
              <a:rPr lang="de-DE" sz="1900" dirty="0">
                <a:solidFill>
                  <a:srgbClr val="000000"/>
                </a:solidFill>
                <a:latin typeface="Arial" pitchFamily="34" charset="0"/>
                <a:ea typeface="Times New Roman" pitchFamily="18" charset="0"/>
                <a:cs typeface="Arial" pitchFamily="34" charset="0"/>
              </a:rPr>
              <a:t>Mein Sohn macht einfach nicht mehr, was ich von ihm verlange. </a:t>
            </a:r>
          </a:p>
          <a:p>
            <a:r>
              <a:rPr lang="de-DE" sz="1900" dirty="0">
                <a:solidFill>
                  <a:srgbClr val="000000"/>
                </a:solidFill>
                <a:latin typeface="Arial" pitchFamily="34" charset="0"/>
                <a:ea typeface="Times New Roman" pitchFamily="18" charset="0"/>
                <a:cs typeface="Arial" pitchFamily="34" charset="0"/>
              </a:rPr>
              <a:t>Wenn ich ihn nach den Hausaufgaben frage, lügt er mich sogar an.</a:t>
            </a:r>
          </a:p>
          <a:p>
            <a:endParaRPr lang="de-DE" sz="1900" dirty="0">
              <a:solidFill>
                <a:srgbClr val="000000"/>
              </a:solidFill>
              <a:latin typeface="Arial" pitchFamily="34" charset="0"/>
              <a:ea typeface="Times New Roman" pitchFamily="18" charset="0"/>
              <a:cs typeface="Arial" pitchFamily="34" charset="0"/>
            </a:endParaRPr>
          </a:p>
          <a:p>
            <a:r>
              <a:rPr lang="de-DE" sz="1900" b="1" dirty="0">
                <a:solidFill>
                  <a:srgbClr val="000000"/>
                </a:solidFill>
                <a:latin typeface="Arial" pitchFamily="34" charset="0"/>
                <a:ea typeface="Times New Roman" pitchFamily="18" charset="0"/>
                <a:cs typeface="Arial" pitchFamily="34" charset="0"/>
              </a:rPr>
              <a:t>Lehrkraft</a:t>
            </a:r>
            <a:r>
              <a:rPr lang="de-DE" sz="1900" dirty="0">
                <a:solidFill>
                  <a:srgbClr val="000000"/>
                </a:solidFill>
                <a:latin typeface="Arial" pitchFamily="34" charset="0"/>
                <a:ea typeface="Times New Roman" pitchFamily="18" charset="0"/>
                <a:cs typeface="Arial" pitchFamily="34" charset="0"/>
              </a:rPr>
              <a:t>: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Sie gehen mit Ihrem Sohn also nicht streng genug um.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Sie sind zu schwach, um Ihren Sohn in den Griff zu bekommen.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Es handelt sich hier um einen typischen Mutter-Sohn-Konflikt.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Ihr Sohn will mit seinem Verhalten Ihre Aufmerksamkeit erreichen.</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Er braucht etwas mehr mütterliche Liebe.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Es handelt sich um einen Hilfeschrei Ihres Sohnes.</a:t>
            </a: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endPar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endParaRPr kumimoji="0" lang="de-DE"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99392"/>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1052736"/>
            <a:ext cx="8964488"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2200" b="1" i="0" u="none" strike="noStrike" cap="none" normalizeH="0" baseline="0" dirty="0">
                <a:ln>
                  <a:noFill/>
                </a:ln>
                <a:solidFill>
                  <a:srgbClr val="000000"/>
                </a:solidFill>
                <a:effectLst/>
                <a:latin typeface="Arial" pitchFamily="34" charset="0"/>
                <a:ea typeface="Times New Roman" pitchFamily="18" charset="0"/>
                <a:cs typeface="Arial" pitchFamily="34" charset="0"/>
              </a:rPr>
              <a:t>2.</a:t>
            </a:r>
            <a:r>
              <a:rPr kumimoji="0" lang="de-DE" sz="2200" b="1" i="0" u="none" strike="noStrike" cap="none" normalizeH="0" dirty="0">
                <a:ln>
                  <a:noFill/>
                </a:ln>
                <a:solidFill>
                  <a:srgbClr val="000000"/>
                </a:solidFill>
                <a:effectLst/>
                <a:latin typeface="Arial" pitchFamily="34" charset="0"/>
                <a:ea typeface="Times New Roman" pitchFamily="18" charset="0"/>
                <a:cs typeface="Arial" pitchFamily="34" charset="0"/>
              </a:rPr>
              <a:t> Interpretieren</a:t>
            </a:r>
            <a:endParaRPr kumimoji="0" lang="de-DE" sz="2200" b="1" i="0" u="none" strike="noStrike" cap="none" normalizeH="0" baseline="0" dirty="0">
              <a:ln>
                <a:noFill/>
              </a:ln>
              <a:solidFill>
                <a:srgbClr val="000000"/>
              </a:solidFill>
              <a:effectLst/>
              <a:latin typeface="Arial" pitchFamily="34" charset="0"/>
              <a:ea typeface="Times New Roman" pitchFamily="18" charset="0"/>
              <a:cs typeface="Arial" pitchFamily="34" charset="0"/>
            </a:endParaRPr>
          </a:p>
        </p:txBody>
      </p:sp>
      <p:sp>
        <p:nvSpPr>
          <p:cNvPr id="100354" name="Rectangle 2"/>
          <p:cNvSpPr>
            <a:spLocks noChangeArrowheads="1"/>
          </p:cNvSpPr>
          <p:nvPr/>
        </p:nvSpPr>
        <p:spPr bwMode="auto">
          <a:xfrm>
            <a:off x="1" y="162880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2</a:t>
            </a:r>
            <a:r>
              <a:rPr kumimoji="0" lang="de-DE" b="1" u="none" strike="noStrike" cap="none" normalizeH="0" dirty="0">
                <a:ln>
                  <a:noFill/>
                </a:ln>
                <a:solidFill>
                  <a:srgbClr val="000000"/>
                </a:solidFill>
                <a:effectLst/>
                <a:latin typeface="Arial" pitchFamily="34" charset="0"/>
                <a:ea typeface="Times New Roman" pitchFamily="18" charset="0"/>
                <a:cs typeface="Arial" pitchFamily="34" charset="0"/>
              </a:rPr>
              <a:t> 	         Ausweg: Vom Interpretieren zum einfühlsamen Verstehen</a:t>
            </a:r>
          </a:p>
        </p:txBody>
      </p:sp>
      <p:graphicFrame>
        <p:nvGraphicFramePr>
          <p:cNvPr id="7" name="Tabelle 6"/>
          <p:cNvGraphicFramePr>
            <a:graphicFrameLocks noGrp="1"/>
          </p:cNvGraphicFramePr>
          <p:nvPr/>
        </p:nvGraphicFramePr>
        <p:xfrm>
          <a:off x="323528" y="2276872"/>
          <a:ext cx="8640960" cy="4426191"/>
        </p:xfrm>
        <a:graphic>
          <a:graphicData uri="http://schemas.openxmlformats.org/drawingml/2006/table">
            <a:tbl>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tblGrid>
              <a:tr h="1656184">
                <a:tc gridSpan="2">
                  <a:txBody>
                    <a:bodyPr/>
                    <a:lstStyle/>
                    <a:p>
                      <a:pPr algn="just">
                        <a:spcAft>
                          <a:spcPts val="0"/>
                        </a:spcAft>
                      </a:pPr>
                      <a:r>
                        <a:rPr lang="de-DE" sz="2200" b="1" dirty="0">
                          <a:solidFill>
                            <a:srgbClr val="000000"/>
                          </a:solidFill>
                          <a:latin typeface="Arial" pitchFamily="34" charset="0"/>
                          <a:ea typeface="Calibri"/>
                          <a:cs typeface="Arial" pitchFamily="34" charset="0"/>
                        </a:rPr>
                        <a:t>Mutter: </a:t>
                      </a:r>
                    </a:p>
                    <a:p>
                      <a:pPr algn="just">
                        <a:spcAft>
                          <a:spcPts val="0"/>
                        </a:spcAft>
                      </a:pPr>
                      <a:endParaRPr lang="de-DE" sz="2200" dirty="0">
                        <a:latin typeface="Arial" pitchFamily="34" charset="0"/>
                        <a:ea typeface="Calibri"/>
                        <a:cs typeface="Arial" pitchFamily="34" charset="0"/>
                      </a:endParaRPr>
                    </a:p>
                    <a:p>
                      <a:pPr algn="just">
                        <a:spcAft>
                          <a:spcPts val="0"/>
                        </a:spcAft>
                      </a:pPr>
                      <a:r>
                        <a:rPr lang="de-DE" sz="2200" dirty="0">
                          <a:solidFill>
                            <a:srgbClr val="000000"/>
                          </a:solidFill>
                          <a:latin typeface="Arial" pitchFamily="34" charset="0"/>
                          <a:ea typeface="Calibri"/>
                          <a:cs typeface="Arial" pitchFamily="34" charset="0"/>
                        </a:rPr>
                        <a:t>Seit mein Sohn bei Ihnen in Mathe ist, hat er schlechte Noten. Wenn es so wei­tergeht, muss er am Ende die Klasse noch wiederholen.</a:t>
                      </a:r>
                      <a:endParaRPr lang="de-DE" sz="2200"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10000"/>
                  </a:ext>
                </a:extLst>
              </a:tr>
              <a:tr h="423047">
                <a:tc>
                  <a:txBody>
                    <a:bodyPr/>
                    <a:lstStyle/>
                    <a:p>
                      <a:pPr algn="just">
                        <a:spcAft>
                          <a:spcPts val="0"/>
                        </a:spcAft>
                      </a:pPr>
                      <a:r>
                        <a:rPr lang="de-DE" sz="2200" b="1" dirty="0">
                          <a:solidFill>
                            <a:srgbClr val="000000"/>
                          </a:solidFill>
                          <a:latin typeface="Arial" pitchFamily="34" charset="0"/>
                          <a:ea typeface="Calibri"/>
                          <a:cs typeface="Arial" pitchFamily="34" charset="0"/>
                        </a:rPr>
                        <a:t>Interpretieren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de-DE" sz="2200" b="1" dirty="0">
                          <a:solidFill>
                            <a:srgbClr val="000000"/>
                          </a:solidFill>
                          <a:latin typeface="Arial" pitchFamily="34" charset="0"/>
                          <a:ea typeface="Calibri"/>
                          <a:cs typeface="Arial" pitchFamily="34" charset="0"/>
                        </a:rPr>
                        <a:t>Einfühlsames Verstehen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69141">
                <a:tc>
                  <a:txBody>
                    <a:bodyPr/>
                    <a:lstStyle/>
                    <a:p>
                      <a:pPr algn="just">
                        <a:spcAft>
                          <a:spcPts val="0"/>
                        </a:spcAft>
                        <a:buFont typeface="Arial" pitchFamily="34" charset="0"/>
                        <a:buNone/>
                      </a:pPr>
                      <a:r>
                        <a:rPr lang="de-DE" sz="2200" kern="1200" dirty="0">
                          <a:solidFill>
                            <a:srgbClr val="000000"/>
                          </a:solidFill>
                          <a:latin typeface="Arial" pitchFamily="34" charset="0"/>
                          <a:ea typeface="Calibri"/>
                          <a:cs typeface="Arial" pitchFamily="34" charset="0"/>
                        </a:rPr>
                        <a:t>Jens könnte durch den Lehrerwechsel wie bei einem Bezugspersonenwechsel oder einer Scheidung schockiert sein, vielleicht weil ich die Kinder anders anspreche und andere Prioritäten setze.</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de-DE" sz="2200" kern="1200" dirty="0">
                          <a:solidFill>
                            <a:srgbClr val="000000"/>
                          </a:solidFill>
                          <a:latin typeface="Arial" pitchFamily="34" charset="0"/>
                          <a:ea typeface="Calibri"/>
                          <a:cs typeface="Arial" pitchFamily="34" charset="0"/>
                        </a:rPr>
                        <a:t>Sie überlegen, ob das mit mir zusammenhängt und machen sich große Sorgen.</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171400"/>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1303020"/>
            <a:ext cx="8964488"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900" b="1" i="0" u="none" strike="noStrike" cap="none" normalizeH="0" baseline="0" dirty="0">
                <a:ln>
                  <a:noFill/>
                </a:ln>
                <a:solidFill>
                  <a:srgbClr val="000000"/>
                </a:solidFill>
                <a:effectLst/>
                <a:latin typeface="Arial" pitchFamily="34" charset="0"/>
                <a:ea typeface="Times New Roman" pitchFamily="18" charset="0"/>
                <a:cs typeface="Arial" pitchFamily="34" charset="0"/>
              </a:rPr>
              <a:t>3. Dirigieren</a:t>
            </a:r>
          </a:p>
          <a:p>
            <a:pPr fontAlgn="base">
              <a:spcBef>
                <a:spcPct val="0"/>
              </a:spcBef>
              <a:spcAft>
                <a:spcPct val="0"/>
              </a:spcAft>
            </a:pPr>
            <a:r>
              <a:rPr lang="de-DE" sz="1900" dirty="0">
                <a:solidFill>
                  <a:srgbClr val="000000"/>
                </a:solidFill>
                <a:latin typeface="Arial" pitchFamily="34" charset="0"/>
                <a:ea typeface="Times New Roman" pitchFamily="18" charset="0"/>
                <a:cs typeface="Arial" pitchFamily="34" charset="0"/>
              </a:rPr>
              <a:t>Die Lehrkraft gibt Ratschläge, nimmt Lösungen ab, ergreift Partei, spielt Chef oder Schiedsrichter oder versucht, dem Ratschlag vielleicht sogar mit Drohungen Gewicht zu verleihen. </a:t>
            </a:r>
          </a:p>
        </p:txBody>
      </p:sp>
      <p:sp>
        <p:nvSpPr>
          <p:cNvPr id="100354" name="Rectangle 2"/>
          <p:cNvSpPr>
            <a:spLocks noChangeArrowheads="1"/>
          </p:cNvSpPr>
          <p:nvPr/>
        </p:nvSpPr>
        <p:spPr bwMode="auto">
          <a:xfrm>
            <a:off x="0" y="2850758"/>
            <a:ext cx="9612560" cy="35855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sz="1900"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1</a:t>
            </a:r>
            <a:r>
              <a:rPr kumimoji="0" lang="de-DE" sz="1900" b="1" u="none" strike="noStrike" cap="none" normalizeH="0" dirty="0">
                <a:ln>
                  <a:noFill/>
                </a:ln>
                <a:solidFill>
                  <a:srgbClr val="000000"/>
                </a:solidFill>
                <a:effectLst/>
                <a:latin typeface="Arial" pitchFamily="34" charset="0"/>
                <a:ea typeface="Times New Roman" pitchFamily="18" charset="0"/>
                <a:cs typeface="Arial" pitchFamily="34" charset="0"/>
              </a:rPr>
              <a:t> zum Dirigieren</a:t>
            </a:r>
          </a:p>
          <a:p>
            <a:r>
              <a:rPr lang="de-DE" sz="1900" b="1" dirty="0">
                <a:solidFill>
                  <a:srgbClr val="000000"/>
                </a:solidFill>
                <a:latin typeface="Arial" pitchFamily="34" charset="0"/>
                <a:ea typeface="Times New Roman" pitchFamily="18" charset="0"/>
                <a:cs typeface="Arial" pitchFamily="34" charset="0"/>
              </a:rPr>
              <a:t>Mutter: </a:t>
            </a:r>
          </a:p>
          <a:p>
            <a:r>
              <a:rPr lang="de-DE" sz="1900" dirty="0">
                <a:solidFill>
                  <a:srgbClr val="000000"/>
                </a:solidFill>
                <a:latin typeface="Arial" pitchFamily="34" charset="0"/>
                <a:ea typeface="Times New Roman" pitchFamily="18" charset="0"/>
                <a:cs typeface="Arial" pitchFamily="34" charset="0"/>
              </a:rPr>
              <a:t>Mein Sohn macht einfach nicht mehr, was ich von ihm verlange. </a:t>
            </a:r>
          </a:p>
          <a:p>
            <a:r>
              <a:rPr lang="de-DE" sz="1900" dirty="0">
                <a:solidFill>
                  <a:srgbClr val="000000"/>
                </a:solidFill>
                <a:latin typeface="Arial" pitchFamily="34" charset="0"/>
                <a:ea typeface="Times New Roman" pitchFamily="18" charset="0"/>
                <a:cs typeface="Arial" pitchFamily="34" charset="0"/>
              </a:rPr>
              <a:t>Wenn ich ihn nach den Hausaufgaben frage, lügt er mich sogar an.</a:t>
            </a:r>
          </a:p>
          <a:p>
            <a:endParaRPr lang="de-DE" sz="1900" dirty="0">
              <a:solidFill>
                <a:srgbClr val="000000"/>
              </a:solidFill>
              <a:latin typeface="Arial" pitchFamily="34" charset="0"/>
              <a:ea typeface="Times New Roman" pitchFamily="18" charset="0"/>
              <a:cs typeface="Arial" pitchFamily="34" charset="0"/>
            </a:endParaRPr>
          </a:p>
          <a:p>
            <a:r>
              <a:rPr lang="de-DE" sz="1900" b="1" dirty="0">
                <a:solidFill>
                  <a:srgbClr val="000000"/>
                </a:solidFill>
                <a:latin typeface="Arial" pitchFamily="34" charset="0"/>
                <a:ea typeface="Times New Roman" pitchFamily="18" charset="0"/>
                <a:cs typeface="Arial" pitchFamily="34" charset="0"/>
              </a:rPr>
              <a:t>Lehrkraft</a:t>
            </a:r>
            <a:r>
              <a:rPr lang="de-DE" sz="1900" dirty="0">
                <a:solidFill>
                  <a:srgbClr val="000000"/>
                </a:solidFill>
                <a:latin typeface="Arial" pitchFamily="34" charset="0"/>
                <a:ea typeface="Times New Roman" pitchFamily="18" charset="0"/>
                <a:cs typeface="Arial" pitchFamily="34" charset="0"/>
              </a:rPr>
              <a:t>: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Sie müssen mit ihm reden und nach den Ursachen forschen. So geht das nicht!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Bei solchen Problemen muss der Vater eingebunden werden.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Mit dem Lügner werde ich morgen einmal unter vier Augen sprechen.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Mit so einem faulen Kind ist es für Sie bestimmt nicht einfach</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Dem müssen Sie mal richtig die Meinung sagen.</a:t>
            </a: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endParaRPr kumimoji="0" lang="de-DE"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99392"/>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1052736"/>
            <a:ext cx="8964488" cy="4308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2200" b="1" i="0" u="none" strike="noStrike" cap="none" normalizeH="0" baseline="0" dirty="0">
                <a:ln>
                  <a:noFill/>
                </a:ln>
                <a:solidFill>
                  <a:srgbClr val="000000"/>
                </a:solidFill>
                <a:effectLst/>
                <a:latin typeface="Arial" pitchFamily="34" charset="0"/>
                <a:ea typeface="Times New Roman" pitchFamily="18" charset="0"/>
                <a:cs typeface="Arial" pitchFamily="34" charset="0"/>
              </a:rPr>
              <a:t>3. Dirigieren</a:t>
            </a:r>
          </a:p>
        </p:txBody>
      </p:sp>
      <p:sp>
        <p:nvSpPr>
          <p:cNvPr id="100354" name="Rectangle 2"/>
          <p:cNvSpPr>
            <a:spLocks noChangeArrowheads="1"/>
          </p:cNvSpPr>
          <p:nvPr/>
        </p:nvSpPr>
        <p:spPr bwMode="auto">
          <a:xfrm>
            <a:off x="1" y="162880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2</a:t>
            </a:r>
            <a:r>
              <a:rPr kumimoji="0" lang="de-DE" b="1" u="none" strike="noStrike" cap="none" normalizeH="0" dirty="0">
                <a:ln>
                  <a:noFill/>
                </a:ln>
                <a:solidFill>
                  <a:srgbClr val="000000"/>
                </a:solidFill>
                <a:effectLst/>
                <a:latin typeface="Arial" pitchFamily="34" charset="0"/>
                <a:ea typeface="Times New Roman" pitchFamily="18" charset="0"/>
                <a:cs typeface="Arial" pitchFamily="34" charset="0"/>
              </a:rPr>
              <a:t> 	         Ausweg: Vom Dirigieren zum einfühlsamen Verstehen</a:t>
            </a:r>
          </a:p>
        </p:txBody>
      </p:sp>
      <p:graphicFrame>
        <p:nvGraphicFramePr>
          <p:cNvPr id="7" name="Tabelle 6"/>
          <p:cNvGraphicFramePr>
            <a:graphicFrameLocks noGrp="1"/>
          </p:cNvGraphicFramePr>
          <p:nvPr/>
        </p:nvGraphicFramePr>
        <p:xfrm>
          <a:off x="323528" y="2276872"/>
          <a:ext cx="8640960" cy="4426191"/>
        </p:xfrm>
        <a:graphic>
          <a:graphicData uri="http://schemas.openxmlformats.org/drawingml/2006/table">
            <a:tbl>
              <a:tblPr/>
              <a:tblGrid>
                <a:gridCol w="3600400">
                  <a:extLst>
                    <a:ext uri="{9D8B030D-6E8A-4147-A177-3AD203B41FA5}">
                      <a16:colId xmlns:a16="http://schemas.microsoft.com/office/drawing/2014/main" val="20000"/>
                    </a:ext>
                  </a:extLst>
                </a:gridCol>
                <a:gridCol w="5040560">
                  <a:extLst>
                    <a:ext uri="{9D8B030D-6E8A-4147-A177-3AD203B41FA5}">
                      <a16:colId xmlns:a16="http://schemas.microsoft.com/office/drawing/2014/main" val="20001"/>
                    </a:ext>
                  </a:extLst>
                </a:gridCol>
              </a:tblGrid>
              <a:tr h="1656184">
                <a:tc gridSpan="2">
                  <a:txBody>
                    <a:bodyPr/>
                    <a:lstStyle/>
                    <a:p>
                      <a:pPr algn="just">
                        <a:spcAft>
                          <a:spcPts val="0"/>
                        </a:spcAft>
                      </a:pPr>
                      <a:r>
                        <a:rPr lang="de-DE" sz="2200" b="1" dirty="0">
                          <a:solidFill>
                            <a:srgbClr val="000000"/>
                          </a:solidFill>
                          <a:latin typeface="Arial" pitchFamily="34" charset="0"/>
                          <a:ea typeface="Calibri"/>
                          <a:cs typeface="Arial" pitchFamily="34" charset="0"/>
                        </a:rPr>
                        <a:t>Mutter: </a:t>
                      </a:r>
                    </a:p>
                    <a:p>
                      <a:pPr algn="just">
                        <a:spcAft>
                          <a:spcPts val="0"/>
                        </a:spcAft>
                      </a:pPr>
                      <a:endParaRPr lang="de-DE" sz="2200" dirty="0">
                        <a:latin typeface="Arial" pitchFamily="34" charset="0"/>
                        <a:ea typeface="Calibri"/>
                        <a:cs typeface="Arial" pitchFamily="34" charset="0"/>
                      </a:endParaRPr>
                    </a:p>
                    <a:p>
                      <a:pPr algn="just">
                        <a:spcAft>
                          <a:spcPts val="0"/>
                        </a:spcAft>
                      </a:pPr>
                      <a:r>
                        <a:rPr lang="de-DE" sz="2200" dirty="0">
                          <a:solidFill>
                            <a:srgbClr val="000000"/>
                          </a:solidFill>
                          <a:latin typeface="Arial" pitchFamily="34" charset="0"/>
                          <a:ea typeface="Calibri"/>
                          <a:cs typeface="Arial" pitchFamily="34" charset="0"/>
                        </a:rPr>
                        <a:t>Seit mein Sohn bei Ihnen in Mathe ist, hat er schlechte Noten. Wenn es so weitergeht, muss er am Ende die Klasse noch wiederholen.</a:t>
                      </a:r>
                      <a:endParaRPr lang="de-DE" sz="2200"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10000"/>
                  </a:ext>
                </a:extLst>
              </a:tr>
              <a:tr h="423047">
                <a:tc>
                  <a:txBody>
                    <a:bodyPr/>
                    <a:lstStyle/>
                    <a:p>
                      <a:pPr algn="just">
                        <a:spcAft>
                          <a:spcPts val="0"/>
                        </a:spcAft>
                      </a:pPr>
                      <a:r>
                        <a:rPr lang="de-DE" sz="2200" b="1" dirty="0">
                          <a:solidFill>
                            <a:srgbClr val="000000"/>
                          </a:solidFill>
                          <a:latin typeface="Arial" pitchFamily="34" charset="0"/>
                          <a:ea typeface="Calibri"/>
                          <a:cs typeface="Arial" pitchFamily="34" charset="0"/>
                        </a:rPr>
                        <a:t>Dirigieren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de-DE" sz="2200" b="1" dirty="0">
                          <a:solidFill>
                            <a:srgbClr val="000000"/>
                          </a:solidFill>
                          <a:latin typeface="Arial" pitchFamily="34" charset="0"/>
                          <a:ea typeface="Calibri"/>
                          <a:cs typeface="Arial" pitchFamily="34" charset="0"/>
                        </a:rPr>
                        <a:t>Einfühlsames Verstehen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69141">
                <a:tc>
                  <a:txBody>
                    <a:bodyPr/>
                    <a:lstStyle/>
                    <a:p>
                      <a:pPr algn="l">
                        <a:spcAft>
                          <a:spcPts val="0"/>
                        </a:spcAft>
                        <a:buFont typeface="Arial" pitchFamily="34" charset="0"/>
                        <a:buNone/>
                      </a:pPr>
                      <a:r>
                        <a:rPr lang="de-DE" sz="2200" kern="1200" dirty="0">
                          <a:solidFill>
                            <a:srgbClr val="000000"/>
                          </a:solidFill>
                          <a:latin typeface="Arial" pitchFamily="34" charset="0"/>
                          <a:ea typeface="Calibri"/>
                          <a:cs typeface="Arial" pitchFamily="34" charset="0"/>
                        </a:rPr>
                        <a:t>Vielleicht kann der Lehrer-wechsel mit temporärer Nachhilfe abgefedert wer-den, ich wäre bereit, dem Nachhilfelehrer dann unter-stützende Hinweise geben.</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r>
                        <a:rPr lang="de-DE" sz="2200" kern="1200" dirty="0">
                          <a:solidFill>
                            <a:srgbClr val="000000"/>
                          </a:solidFill>
                          <a:latin typeface="Arial" pitchFamily="34" charset="0"/>
                          <a:ea typeface="Calibri"/>
                          <a:cs typeface="Arial" pitchFamily="34" charset="0"/>
                        </a:rPr>
                        <a:t>Mögliche lösungsorientierte Fragen:</a:t>
                      </a:r>
                    </a:p>
                    <a:p>
                      <a:pPr algn="l" rtl="0">
                        <a:buFont typeface="Arial" pitchFamily="34" charset="0"/>
                        <a:buChar char="•"/>
                      </a:pPr>
                      <a:r>
                        <a:rPr lang="de-DE" sz="2200" kern="1200" dirty="0">
                          <a:solidFill>
                            <a:srgbClr val="000000"/>
                          </a:solidFill>
                          <a:latin typeface="Arial" pitchFamily="34" charset="0"/>
                          <a:ea typeface="Calibri"/>
                          <a:cs typeface="Arial" pitchFamily="34" charset="0"/>
                        </a:rPr>
                        <a:t> Was haben Sie bereits probiert?</a:t>
                      </a:r>
                    </a:p>
                    <a:p>
                      <a:pPr algn="l" rtl="0">
                        <a:buFont typeface="Arial" pitchFamily="34" charset="0"/>
                        <a:buChar char="•"/>
                      </a:pPr>
                      <a:r>
                        <a:rPr lang="de-DE" sz="2200" kern="1200" dirty="0">
                          <a:solidFill>
                            <a:srgbClr val="000000"/>
                          </a:solidFill>
                          <a:latin typeface="Arial" pitchFamily="34" charset="0"/>
                          <a:ea typeface="Calibri"/>
                          <a:cs typeface="Arial" pitchFamily="34" charset="0"/>
                        </a:rPr>
                        <a:t> Was gibt es in meinem Unterricht, mit</a:t>
                      </a:r>
                      <a:r>
                        <a:rPr lang="de-DE" sz="2200" kern="1200" baseline="0" dirty="0">
                          <a:solidFill>
                            <a:srgbClr val="000000"/>
                          </a:solidFill>
                          <a:latin typeface="Arial" pitchFamily="34" charset="0"/>
                          <a:ea typeface="Calibri"/>
                          <a:cs typeface="Arial" pitchFamily="34" charset="0"/>
                        </a:rPr>
                        <a:t> </a:t>
                      </a:r>
                    </a:p>
                    <a:p>
                      <a:pPr algn="l" rtl="0">
                        <a:buFont typeface="Arial" pitchFamily="34" charset="0"/>
                        <a:buNone/>
                      </a:pPr>
                      <a:r>
                        <a:rPr lang="de-DE" sz="2200" kern="1200" baseline="0" dirty="0">
                          <a:solidFill>
                            <a:srgbClr val="000000"/>
                          </a:solidFill>
                          <a:latin typeface="Arial" pitchFamily="34" charset="0"/>
                          <a:ea typeface="Calibri"/>
                          <a:cs typeface="Arial" pitchFamily="34" charset="0"/>
                        </a:rPr>
                        <a:t>  </a:t>
                      </a:r>
                      <a:r>
                        <a:rPr lang="de-DE" sz="2200" kern="1200" dirty="0">
                          <a:solidFill>
                            <a:srgbClr val="000000"/>
                          </a:solidFill>
                          <a:latin typeface="Arial" pitchFamily="34" charset="0"/>
                          <a:ea typeface="Calibri"/>
                          <a:cs typeface="Arial" pitchFamily="34" charset="0"/>
                        </a:rPr>
                        <a:t>dem er zurechtkommt?</a:t>
                      </a:r>
                    </a:p>
                    <a:p>
                      <a:pPr algn="l" rtl="0">
                        <a:buFont typeface="Arial" pitchFamily="34" charset="0"/>
                        <a:buChar char="•"/>
                      </a:pPr>
                      <a:r>
                        <a:rPr lang="de-DE" sz="2200" kern="1200" dirty="0">
                          <a:solidFill>
                            <a:srgbClr val="000000"/>
                          </a:solidFill>
                          <a:latin typeface="Arial" pitchFamily="34" charset="0"/>
                          <a:ea typeface="Calibri"/>
                          <a:cs typeface="Arial" pitchFamily="34" charset="0"/>
                        </a:rPr>
                        <a:t> Sie haben vielleicht beide schon </a:t>
                      </a:r>
                    </a:p>
                    <a:p>
                      <a:pPr algn="l" rtl="0">
                        <a:buFont typeface="Arial" pitchFamily="34" charset="0"/>
                        <a:buNone/>
                      </a:pPr>
                      <a:r>
                        <a:rPr lang="de-DE" sz="2200" kern="1200" dirty="0">
                          <a:solidFill>
                            <a:srgbClr val="000000"/>
                          </a:solidFill>
                          <a:latin typeface="Arial" pitchFamily="34" charset="0"/>
                          <a:ea typeface="Calibri"/>
                          <a:cs typeface="Arial" pitchFamily="34" charset="0"/>
                        </a:rPr>
                        <a:t>  überlegt,</a:t>
                      </a:r>
                      <a:r>
                        <a:rPr lang="de-DE" sz="2200" kern="1200" baseline="0" dirty="0">
                          <a:solidFill>
                            <a:srgbClr val="000000"/>
                          </a:solidFill>
                          <a:latin typeface="Arial" pitchFamily="34" charset="0"/>
                          <a:ea typeface="Calibri"/>
                          <a:cs typeface="Arial" pitchFamily="34" charset="0"/>
                        </a:rPr>
                        <a:t> </a:t>
                      </a:r>
                      <a:r>
                        <a:rPr lang="de-DE" sz="2200" kern="1200" dirty="0">
                          <a:solidFill>
                            <a:srgbClr val="000000"/>
                          </a:solidFill>
                          <a:latin typeface="Arial" pitchFamily="34" charset="0"/>
                          <a:ea typeface="Calibri"/>
                          <a:cs typeface="Arial" pitchFamily="34" charset="0"/>
                        </a:rPr>
                        <a:t>was im Unterricht anders</a:t>
                      </a:r>
                    </a:p>
                    <a:p>
                      <a:pPr algn="l" rtl="0">
                        <a:buFont typeface="Arial" pitchFamily="34" charset="0"/>
                        <a:buNone/>
                      </a:pPr>
                      <a:r>
                        <a:rPr lang="de-DE" sz="2200" kern="1200" baseline="0" dirty="0">
                          <a:solidFill>
                            <a:srgbClr val="000000"/>
                          </a:solidFill>
                          <a:latin typeface="Arial" pitchFamily="34" charset="0"/>
                          <a:ea typeface="Calibri"/>
                          <a:cs typeface="Arial" pitchFamily="34" charset="0"/>
                        </a:rPr>
                        <a:t>  </a:t>
                      </a:r>
                      <a:r>
                        <a:rPr lang="de-DE" sz="2200" kern="1200" dirty="0">
                          <a:solidFill>
                            <a:srgbClr val="000000"/>
                          </a:solidFill>
                          <a:latin typeface="Arial" pitchFamily="34" charset="0"/>
                          <a:ea typeface="Calibri"/>
                          <a:cs typeface="Arial" pitchFamily="34" charset="0"/>
                        </a:rPr>
                        <a:t>laufen sollte?</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171400"/>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980728"/>
            <a:ext cx="8964488" cy="10002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900" b="1" i="0" u="none" strike="noStrike" cap="none" normalizeH="0" baseline="0" dirty="0">
                <a:ln>
                  <a:noFill/>
                </a:ln>
                <a:solidFill>
                  <a:srgbClr val="000000"/>
                </a:solidFill>
                <a:effectLst/>
                <a:latin typeface="Arial" pitchFamily="34" charset="0"/>
                <a:ea typeface="Times New Roman" pitchFamily="18" charset="0"/>
                <a:cs typeface="Arial" pitchFamily="34" charset="0"/>
              </a:rPr>
              <a:t>4. Beschuldigen</a:t>
            </a:r>
          </a:p>
          <a:p>
            <a:pPr fontAlgn="base">
              <a:spcBef>
                <a:spcPct val="0"/>
              </a:spcBef>
              <a:spcAft>
                <a:spcPct val="0"/>
              </a:spcAft>
            </a:pPr>
            <a:r>
              <a:rPr lang="de-DE" sz="1900" dirty="0">
                <a:solidFill>
                  <a:srgbClr val="000000"/>
                </a:solidFill>
                <a:latin typeface="Arial" pitchFamily="34" charset="0"/>
                <a:ea typeface="Times New Roman" pitchFamily="18" charset="0"/>
                <a:cs typeface="Arial" pitchFamily="34" charset="0"/>
              </a:rPr>
              <a:t>Die Lehrkraft macht dem Elternteil Vorwürfe, gibt ihm Schuld, oder wird sogar moralisch. </a:t>
            </a:r>
          </a:p>
        </p:txBody>
      </p:sp>
      <p:sp>
        <p:nvSpPr>
          <p:cNvPr id="100354" name="Rectangle 2"/>
          <p:cNvSpPr>
            <a:spLocks noChangeArrowheads="1"/>
          </p:cNvSpPr>
          <p:nvPr/>
        </p:nvSpPr>
        <p:spPr bwMode="auto">
          <a:xfrm>
            <a:off x="0" y="2425820"/>
            <a:ext cx="8964488" cy="38933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sz="1900"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1</a:t>
            </a:r>
            <a:r>
              <a:rPr kumimoji="0" lang="de-DE" sz="1900" b="1" u="none" strike="noStrike" cap="none" normalizeH="0" dirty="0">
                <a:ln>
                  <a:noFill/>
                </a:ln>
                <a:solidFill>
                  <a:srgbClr val="000000"/>
                </a:solidFill>
                <a:effectLst/>
                <a:latin typeface="Arial" pitchFamily="34" charset="0"/>
                <a:ea typeface="Times New Roman" pitchFamily="18" charset="0"/>
                <a:cs typeface="Arial" pitchFamily="34" charset="0"/>
              </a:rPr>
              <a:t> zum Beschuldigen</a:t>
            </a: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endParaRPr kumimoji="0" lang="de-DE" sz="1900" b="1" u="none" strike="noStrike" cap="none" normalizeH="0" dirty="0">
              <a:ln>
                <a:noFill/>
              </a:ln>
              <a:solidFill>
                <a:srgbClr val="000000"/>
              </a:solidFill>
              <a:effectLst/>
              <a:latin typeface="Arial" pitchFamily="34" charset="0"/>
              <a:ea typeface="Times New Roman" pitchFamily="18" charset="0"/>
              <a:cs typeface="Arial" pitchFamily="34" charset="0"/>
            </a:endParaRPr>
          </a:p>
          <a:p>
            <a:r>
              <a:rPr lang="de-DE" sz="1900" b="1" dirty="0">
                <a:solidFill>
                  <a:srgbClr val="000000"/>
                </a:solidFill>
                <a:latin typeface="Arial" pitchFamily="34" charset="0"/>
                <a:ea typeface="Times New Roman" pitchFamily="18" charset="0"/>
                <a:cs typeface="Arial" pitchFamily="34" charset="0"/>
              </a:rPr>
              <a:t>Mutter: </a:t>
            </a:r>
          </a:p>
          <a:p>
            <a:r>
              <a:rPr lang="de-DE" sz="1900" dirty="0">
                <a:solidFill>
                  <a:srgbClr val="000000"/>
                </a:solidFill>
                <a:latin typeface="Arial" pitchFamily="34" charset="0"/>
                <a:ea typeface="Times New Roman" pitchFamily="18" charset="0"/>
                <a:cs typeface="Arial" pitchFamily="34" charset="0"/>
              </a:rPr>
              <a:t>Mein Sohn macht einfach nicht mehr, was ich von ihm verlange. </a:t>
            </a:r>
          </a:p>
          <a:p>
            <a:r>
              <a:rPr lang="de-DE" sz="1900" dirty="0">
                <a:solidFill>
                  <a:srgbClr val="000000"/>
                </a:solidFill>
                <a:latin typeface="Arial" pitchFamily="34" charset="0"/>
                <a:ea typeface="Times New Roman" pitchFamily="18" charset="0"/>
                <a:cs typeface="Arial" pitchFamily="34" charset="0"/>
              </a:rPr>
              <a:t>Wenn ich ihn nach den Hausaufgaben frage, lügt er mich sogar an.</a:t>
            </a:r>
          </a:p>
          <a:p>
            <a:endParaRPr lang="de-DE" sz="1900" dirty="0">
              <a:solidFill>
                <a:srgbClr val="000000"/>
              </a:solidFill>
              <a:latin typeface="Arial" pitchFamily="34" charset="0"/>
              <a:ea typeface="Times New Roman" pitchFamily="18" charset="0"/>
              <a:cs typeface="Arial" pitchFamily="34" charset="0"/>
            </a:endParaRPr>
          </a:p>
          <a:p>
            <a:r>
              <a:rPr lang="de-DE" sz="1900" b="1" dirty="0">
                <a:solidFill>
                  <a:srgbClr val="000000"/>
                </a:solidFill>
                <a:latin typeface="Arial" pitchFamily="34" charset="0"/>
                <a:ea typeface="Times New Roman" pitchFamily="18" charset="0"/>
                <a:cs typeface="Arial" pitchFamily="34" charset="0"/>
              </a:rPr>
              <a:t>Lehrkraft</a:t>
            </a:r>
            <a:r>
              <a:rPr lang="de-DE" sz="1900" dirty="0">
                <a:solidFill>
                  <a:srgbClr val="000000"/>
                </a:solidFill>
                <a:latin typeface="Arial" pitchFamily="34" charset="0"/>
                <a:ea typeface="Times New Roman" pitchFamily="18" charset="0"/>
                <a:cs typeface="Arial" pitchFamily="34" charset="0"/>
              </a:rPr>
              <a:t>: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Lehrkraft: Sie kümmern sich vielleicht zu wenig um Ihr Kind.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Sie müssen Ihr Kind bei den Hausaufgaben viel stärker kontrollieren.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In Fällen wie diesem hat oftmals die Erziehung irgendwie nicht richtig </a:t>
            </a:r>
          </a:p>
          <a:p>
            <a:r>
              <a:rPr lang="de-DE" sz="1900" dirty="0">
                <a:solidFill>
                  <a:srgbClr val="000000"/>
                </a:solidFill>
                <a:latin typeface="Arial" pitchFamily="34" charset="0"/>
                <a:ea typeface="Times New Roman" pitchFamily="18" charset="0"/>
                <a:cs typeface="Arial" pitchFamily="34" charset="0"/>
              </a:rPr>
              <a:t>   stattgefunden.</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Wer sich die Suppe einbrockt, muss sie auch wieder auslöffeln.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Natürlich ist so etwas absolut unmöglich und gehört bestraft.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44624"/>
            <a:ext cx="8712968" cy="1143000"/>
          </a:xfrm>
        </p:spPr>
        <p:txBody>
          <a:bodyPr>
            <a:normAutofit fontScale="90000"/>
          </a:bodyPr>
          <a:lstStyle/>
          <a:p>
            <a:pPr algn="l"/>
            <a:r>
              <a:rPr lang="de-DE" sz="3300" dirty="0"/>
              <a:t>1. Faktoren, welche die Beziehung zwischen  </a:t>
            </a:r>
            <a:br>
              <a:rPr lang="de-DE" sz="3300" dirty="0"/>
            </a:br>
            <a:r>
              <a:rPr lang="de-DE" sz="3300" dirty="0"/>
              <a:t>     Lehrkräften und Eltern verbessern </a:t>
            </a:r>
            <a:r>
              <a:rPr lang="de-DE" sz="2000" dirty="0"/>
              <a:t>Sacher 2008; Aich 2014. S. 27</a:t>
            </a:r>
          </a:p>
        </p:txBody>
      </p:sp>
      <p:sp>
        <p:nvSpPr>
          <p:cNvPr id="3" name="Inhaltsplatzhalter 2"/>
          <p:cNvSpPr>
            <a:spLocks noGrp="1"/>
          </p:cNvSpPr>
          <p:nvPr>
            <p:ph idx="1"/>
          </p:nvPr>
        </p:nvSpPr>
        <p:spPr/>
        <p:txBody>
          <a:bodyPr/>
          <a:lstStyle/>
          <a:p>
            <a:r>
              <a:rPr lang="de-DE" dirty="0"/>
              <a:t>Information</a:t>
            </a:r>
          </a:p>
          <a:p>
            <a:r>
              <a:rPr lang="de-DE" dirty="0"/>
              <a:t>Achtung und Vertrauen</a:t>
            </a:r>
          </a:p>
          <a:p>
            <a:r>
              <a:rPr lang="de-DE" dirty="0"/>
              <a:t>Gesprächskultur</a:t>
            </a:r>
          </a:p>
          <a:p>
            <a:r>
              <a:rPr lang="de-DE" dirty="0"/>
              <a:t>Verzicht auf Kontrolle und Beschwerden</a:t>
            </a:r>
          </a:p>
          <a:p>
            <a:r>
              <a:rPr lang="de-DE" dirty="0"/>
              <a:t>Kooperation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99392"/>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1037347"/>
            <a:ext cx="896448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lvl="0" indent="-457200" fontAlgn="base">
              <a:spcBef>
                <a:spcPct val="0"/>
              </a:spcBef>
              <a:spcAft>
                <a:spcPct val="0"/>
              </a:spcAft>
            </a:pPr>
            <a:r>
              <a:rPr lang="de-DE" sz="2400" b="1" dirty="0">
                <a:solidFill>
                  <a:srgbClr val="000000"/>
                </a:solidFill>
                <a:latin typeface="Arial" pitchFamily="34" charset="0"/>
                <a:ea typeface="Times New Roman" pitchFamily="18" charset="0"/>
                <a:cs typeface="Arial" pitchFamily="34" charset="0"/>
              </a:rPr>
              <a:t>4. Beschuldigen</a:t>
            </a:r>
          </a:p>
        </p:txBody>
      </p:sp>
      <p:sp>
        <p:nvSpPr>
          <p:cNvPr id="100354" name="Rectangle 2"/>
          <p:cNvSpPr>
            <a:spLocks noChangeArrowheads="1"/>
          </p:cNvSpPr>
          <p:nvPr/>
        </p:nvSpPr>
        <p:spPr bwMode="auto">
          <a:xfrm>
            <a:off x="1" y="162880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2</a:t>
            </a:r>
            <a:r>
              <a:rPr kumimoji="0" lang="de-DE" b="1" u="none" strike="noStrike" cap="none" normalizeH="0" dirty="0">
                <a:ln>
                  <a:noFill/>
                </a:ln>
                <a:solidFill>
                  <a:srgbClr val="000000"/>
                </a:solidFill>
                <a:effectLst/>
                <a:latin typeface="Arial" pitchFamily="34" charset="0"/>
                <a:ea typeface="Times New Roman" pitchFamily="18" charset="0"/>
                <a:cs typeface="Arial" pitchFamily="34" charset="0"/>
              </a:rPr>
              <a:t> 	         Ausweg: Vom Beschuldigen zum einfühlsamen Verstehen</a:t>
            </a:r>
          </a:p>
        </p:txBody>
      </p:sp>
      <p:graphicFrame>
        <p:nvGraphicFramePr>
          <p:cNvPr id="7" name="Tabelle 6"/>
          <p:cNvGraphicFramePr>
            <a:graphicFrameLocks noGrp="1"/>
          </p:cNvGraphicFramePr>
          <p:nvPr/>
        </p:nvGraphicFramePr>
        <p:xfrm>
          <a:off x="323528" y="2276872"/>
          <a:ext cx="8640960" cy="3755631"/>
        </p:xfrm>
        <a:graphic>
          <a:graphicData uri="http://schemas.openxmlformats.org/drawingml/2006/table">
            <a:tbl>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tblGrid>
              <a:tr h="1656184">
                <a:tc gridSpan="2">
                  <a:txBody>
                    <a:bodyPr/>
                    <a:lstStyle/>
                    <a:p>
                      <a:pPr algn="just">
                        <a:spcAft>
                          <a:spcPts val="0"/>
                        </a:spcAft>
                      </a:pPr>
                      <a:r>
                        <a:rPr lang="de-DE" sz="2200" b="1" dirty="0">
                          <a:solidFill>
                            <a:srgbClr val="000000"/>
                          </a:solidFill>
                          <a:latin typeface="Arial" pitchFamily="34" charset="0"/>
                          <a:ea typeface="Calibri"/>
                          <a:cs typeface="Arial" pitchFamily="34" charset="0"/>
                        </a:rPr>
                        <a:t>Mutter: </a:t>
                      </a:r>
                    </a:p>
                    <a:p>
                      <a:pPr algn="just">
                        <a:spcAft>
                          <a:spcPts val="0"/>
                        </a:spcAft>
                      </a:pPr>
                      <a:endParaRPr lang="de-DE" sz="2200" dirty="0">
                        <a:latin typeface="Arial" pitchFamily="34" charset="0"/>
                        <a:ea typeface="Calibri"/>
                        <a:cs typeface="Arial" pitchFamily="34" charset="0"/>
                      </a:endParaRPr>
                    </a:p>
                    <a:p>
                      <a:pPr algn="just">
                        <a:spcAft>
                          <a:spcPts val="0"/>
                        </a:spcAft>
                      </a:pPr>
                      <a:r>
                        <a:rPr lang="de-DE" sz="2200" dirty="0">
                          <a:solidFill>
                            <a:srgbClr val="000000"/>
                          </a:solidFill>
                          <a:latin typeface="Arial" pitchFamily="34" charset="0"/>
                          <a:ea typeface="Calibri"/>
                          <a:cs typeface="Arial" pitchFamily="34" charset="0"/>
                        </a:rPr>
                        <a:t>Seit mein Sohn bei Ihnen in Mathe ist, hat er schlechte Noten. Wenn es so weitergeht, muss er am Ende die Klasse noch wiederholen.</a:t>
                      </a:r>
                      <a:endParaRPr lang="de-DE" sz="2200"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10000"/>
                  </a:ext>
                </a:extLst>
              </a:tr>
              <a:tr h="423047">
                <a:tc>
                  <a:txBody>
                    <a:bodyPr/>
                    <a:lstStyle/>
                    <a:p>
                      <a:pPr algn="just">
                        <a:spcAft>
                          <a:spcPts val="0"/>
                        </a:spcAft>
                      </a:pPr>
                      <a:r>
                        <a:rPr lang="de-DE" sz="2200" b="1" dirty="0">
                          <a:solidFill>
                            <a:srgbClr val="000000"/>
                          </a:solidFill>
                          <a:latin typeface="Arial" pitchFamily="34" charset="0"/>
                          <a:ea typeface="Calibri"/>
                          <a:cs typeface="Arial" pitchFamily="34" charset="0"/>
                        </a:rPr>
                        <a:t>Beschuldigen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de-DE" sz="2200" b="1" dirty="0">
                          <a:solidFill>
                            <a:srgbClr val="000000"/>
                          </a:solidFill>
                          <a:latin typeface="Arial" pitchFamily="34" charset="0"/>
                          <a:ea typeface="Calibri"/>
                          <a:cs typeface="Arial" pitchFamily="34" charset="0"/>
                        </a:rPr>
                        <a:t>Einfühlsames Verstehen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69141">
                <a:tc>
                  <a:txBody>
                    <a:bodyPr/>
                    <a:lstStyle/>
                    <a:p>
                      <a:pPr algn="l">
                        <a:spcAft>
                          <a:spcPts val="0"/>
                        </a:spcAft>
                        <a:buFont typeface="Arial" pitchFamily="34" charset="0"/>
                        <a:buNone/>
                      </a:pPr>
                      <a:r>
                        <a:rPr lang="de-DE" sz="2200" kern="1200" dirty="0">
                          <a:solidFill>
                            <a:srgbClr val="000000"/>
                          </a:solidFill>
                          <a:latin typeface="Arial" pitchFamily="34" charset="0"/>
                          <a:ea typeface="Calibri"/>
                          <a:cs typeface="Arial" pitchFamily="34" charset="0"/>
                        </a:rPr>
                        <a:t>Günstig wäre, wenn das Elternhaus die Kinder zum konsequenten Studieren anhält und einen Lehrerwechsel nicht als Ausrede durchgehen lässt.</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r>
                        <a:rPr lang="de-DE" sz="2200" kern="1200" dirty="0">
                          <a:solidFill>
                            <a:srgbClr val="000000"/>
                          </a:solidFill>
                          <a:latin typeface="Arial" pitchFamily="34" charset="0"/>
                          <a:ea typeface="Calibri"/>
                          <a:cs typeface="Arial" pitchFamily="34" charset="0"/>
                        </a:rPr>
                        <a:t>Ich</a:t>
                      </a:r>
                      <a:r>
                        <a:rPr lang="de-DE" sz="2200" kern="1200" baseline="0" dirty="0">
                          <a:solidFill>
                            <a:srgbClr val="000000"/>
                          </a:solidFill>
                          <a:latin typeface="Arial" pitchFamily="34" charset="0"/>
                          <a:ea typeface="Calibri"/>
                          <a:cs typeface="Arial" pitchFamily="34" charset="0"/>
                        </a:rPr>
                        <a:t> </a:t>
                      </a:r>
                      <a:r>
                        <a:rPr lang="de-DE" sz="2200" kern="1200" dirty="0">
                          <a:solidFill>
                            <a:srgbClr val="000000"/>
                          </a:solidFill>
                          <a:latin typeface="Arial" pitchFamily="34" charset="0"/>
                          <a:ea typeface="Calibri"/>
                          <a:cs typeface="Arial" pitchFamily="34" charset="0"/>
                        </a:rPr>
                        <a:t>mache mir auch schon Sorgen um Jens. </a:t>
                      </a:r>
                    </a:p>
                    <a:p>
                      <a:pPr algn="l" rtl="0"/>
                      <a:r>
                        <a:rPr lang="de-DE" sz="2200" kern="1200" dirty="0">
                          <a:solidFill>
                            <a:srgbClr val="000000"/>
                          </a:solidFill>
                          <a:latin typeface="Arial" pitchFamily="34" charset="0"/>
                          <a:ea typeface="Calibri"/>
                          <a:cs typeface="Arial" pitchFamily="34" charset="0"/>
                        </a:rPr>
                        <a:t>Wenn er wie gelähmt da sitzt und sich verschließt, frage ich mich, wodurch das kommt.</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171400"/>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984210"/>
            <a:ext cx="8964488"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900" b="1" i="0" u="none" strike="noStrike" cap="none" normalizeH="0" baseline="0" dirty="0">
                <a:ln>
                  <a:noFill/>
                </a:ln>
                <a:solidFill>
                  <a:srgbClr val="000000"/>
                </a:solidFill>
                <a:effectLst/>
                <a:latin typeface="Arial" pitchFamily="34" charset="0"/>
                <a:ea typeface="Times New Roman" pitchFamily="18" charset="0"/>
                <a:cs typeface="Arial" pitchFamily="34" charset="0"/>
              </a:rPr>
              <a:t>5. Bagatellisieren</a:t>
            </a:r>
          </a:p>
          <a:p>
            <a:pPr marL="457200" marR="0" lvl="0" indent="-457200" algn="l" defTabSz="914400" rtl="0" eaLnBrk="1" fontAlgn="base" latinLnBrk="0" hangingPunct="1">
              <a:lnSpc>
                <a:spcPct val="100000"/>
              </a:lnSpc>
              <a:spcBef>
                <a:spcPct val="0"/>
              </a:spcBef>
              <a:spcAft>
                <a:spcPct val="0"/>
              </a:spcAft>
              <a:buClrTx/>
              <a:buSzTx/>
              <a:tabLst/>
            </a:pPr>
            <a:endParaRPr kumimoji="0" lang="de-DE" sz="1900" b="1" i="0" u="none" strike="noStrike" cap="none" normalizeH="0" baseline="0" dirty="0">
              <a:ln>
                <a:noFill/>
              </a:ln>
              <a:solidFill>
                <a:srgbClr val="000000"/>
              </a:solidFill>
              <a:effectLst/>
              <a:latin typeface="Arial" pitchFamily="34" charset="0"/>
              <a:ea typeface="Times New Roman" pitchFamily="18" charset="0"/>
              <a:cs typeface="Arial" pitchFamily="34" charset="0"/>
            </a:endParaRPr>
          </a:p>
          <a:p>
            <a:pPr fontAlgn="base">
              <a:spcBef>
                <a:spcPct val="0"/>
              </a:spcBef>
              <a:spcAft>
                <a:spcPct val="0"/>
              </a:spcAft>
            </a:pPr>
            <a:r>
              <a:rPr lang="de-DE" sz="1900" dirty="0">
                <a:solidFill>
                  <a:srgbClr val="000000"/>
                </a:solidFill>
                <a:latin typeface="Arial" pitchFamily="34" charset="0"/>
                <a:ea typeface="Times New Roman" pitchFamily="18" charset="0"/>
                <a:cs typeface="Arial" pitchFamily="34" charset="0"/>
              </a:rPr>
              <a:t>Die Lehrkraft schwächt das Problem ab. Sie versucht, dem Elternteil irgendetwas auszureden, tut etwas ab. </a:t>
            </a:r>
          </a:p>
        </p:txBody>
      </p:sp>
      <p:sp>
        <p:nvSpPr>
          <p:cNvPr id="100354" name="Rectangle 2"/>
          <p:cNvSpPr>
            <a:spLocks noChangeArrowheads="1"/>
          </p:cNvSpPr>
          <p:nvPr/>
        </p:nvSpPr>
        <p:spPr bwMode="auto">
          <a:xfrm>
            <a:off x="0" y="2572015"/>
            <a:ext cx="8964488" cy="36009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4419600" algn="r"/>
              </a:tabLst>
            </a:pPr>
            <a:r>
              <a:rPr kumimoji="0" lang="de-DE" sz="1900"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1</a:t>
            </a:r>
            <a:r>
              <a:rPr kumimoji="0" lang="de-DE" sz="1900" b="1" u="none" strike="noStrike" cap="none" normalizeH="0" dirty="0">
                <a:ln>
                  <a:noFill/>
                </a:ln>
                <a:solidFill>
                  <a:srgbClr val="000000"/>
                </a:solidFill>
                <a:effectLst/>
                <a:latin typeface="Arial" pitchFamily="34" charset="0"/>
                <a:ea typeface="Times New Roman" pitchFamily="18" charset="0"/>
                <a:cs typeface="Arial" pitchFamily="34" charset="0"/>
              </a:rPr>
              <a:t> zum </a:t>
            </a:r>
            <a:r>
              <a:rPr lang="de-DE" sz="1900" b="1" dirty="0">
                <a:solidFill>
                  <a:srgbClr val="000000"/>
                </a:solidFill>
                <a:latin typeface="Arial" pitchFamily="34" charset="0"/>
                <a:ea typeface="Times New Roman" pitchFamily="18" charset="0"/>
                <a:cs typeface="Arial" pitchFamily="34" charset="0"/>
              </a:rPr>
              <a:t>Bagatellisieren</a:t>
            </a:r>
            <a:endParaRPr kumimoji="0" lang="de-DE" sz="1900" b="1" u="none" strike="noStrike" cap="none" normalizeH="0" dirty="0">
              <a:ln>
                <a:noFill/>
              </a:ln>
              <a:solidFill>
                <a:srgbClr val="000000"/>
              </a:solidFill>
              <a:effectLst/>
              <a:latin typeface="Arial" pitchFamily="34" charset="0"/>
              <a:ea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endParaRPr kumimoji="0" lang="de-DE" sz="1900" b="1" u="none" strike="noStrike" cap="none" normalizeH="0" dirty="0">
              <a:ln>
                <a:noFill/>
              </a:ln>
              <a:solidFill>
                <a:srgbClr val="000000"/>
              </a:solidFill>
              <a:effectLst/>
              <a:latin typeface="Arial" pitchFamily="34" charset="0"/>
              <a:ea typeface="Times New Roman" pitchFamily="18" charset="0"/>
              <a:cs typeface="Arial" pitchFamily="34" charset="0"/>
            </a:endParaRPr>
          </a:p>
          <a:p>
            <a:r>
              <a:rPr lang="de-DE" sz="1900" b="1" dirty="0">
                <a:solidFill>
                  <a:srgbClr val="000000"/>
                </a:solidFill>
                <a:latin typeface="Arial" pitchFamily="34" charset="0"/>
                <a:ea typeface="Times New Roman" pitchFamily="18" charset="0"/>
                <a:cs typeface="Arial" pitchFamily="34" charset="0"/>
              </a:rPr>
              <a:t>Mutter: </a:t>
            </a:r>
          </a:p>
          <a:p>
            <a:r>
              <a:rPr lang="de-DE" sz="1900" dirty="0">
                <a:solidFill>
                  <a:srgbClr val="000000"/>
                </a:solidFill>
                <a:latin typeface="Arial" pitchFamily="34" charset="0"/>
                <a:ea typeface="Times New Roman" pitchFamily="18" charset="0"/>
                <a:cs typeface="Arial" pitchFamily="34" charset="0"/>
              </a:rPr>
              <a:t>Mein Sohn macht einfach nicht mehr, was ich von ihm verlange. </a:t>
            </a:r>
          </a:p>
          <a:p>
            <a:r>
              <a:rPr lang="de-DE" sz="1900" dirty="0">
                <a:solidFill>
                  <a:srgbClr val="000000"/>
                </a:solidFill>
                <a:latin typeface="Arial" pitchFamily="34" charset="0"/>
                <a:ea typeface="Times New Roman" pitchFamily="18" charset="0"/>
                <a:cs typeface="Arial" pitchFamily="34" charset="0"/>
              </a:rPr>
              <a:t>Wenn ich ihn nach den Hausaufgaben frage, lügt er mich sogar an.</a:t>
            </a:r>
          </a:p>
          <a:p>
            <a:endParaRPr lang="de-DE" sz="1900" dirty="0">
              <a:solidFill>
                <a:srgbClr val="000000"/>
              </a:solidFill>
              <a:latin typeface="Arial" pitchFamily="34" charset="0"/>
              <a:ea typeface="Times New Roman" pitchFamily="18" charset="0"/>
              <a:cs typeface="Arial" pitchFamily="34" charset="0"/>
            </a:endParaRPr>
          </a:p>
          <a:p>
            <a:r>
              <a:rPr lang="de-DE" sz="1900" b="1" dirty="0">
                <a:solidFill>
                  <a:srgbClr val="000000"/>
                </a:solidFill>
                <a:latin typeface="Arial" pitchFamily="34" charset="0"/>
                <a:ea typeface="Times New Roman" pitchFamily="18" charset="0"/>
                <a:cs typeface="Arial" pitchFamily="34" charset="0"/>
              </a:rPr>
              <a:t>Lehrkraft</a:t>
            </a:r>
            <a:r>
              <a:rPr lang="de-DE" sz="1900" dirty="0">
                <a:solidFill>
                  <a:srgbClr val="000000"/>
                </a:solidFill>
                <a:latin typeface="Arial" pitchFamily="34" charset="0"/>
                <a:ea typeface="Times New Roman" pitchFamily="18" charset="0"/>
                <a:cs typeface="Arial" pitchFamily="34" charset="0"/>
              </a:rPr>
              <a:t>: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Ja, wissen Sie, in dem Alter sind eben andere Sachen wichtig, und das wird sich </a:t>
            </a:r>
          </a:p>
          <a:p>
            <a:r>
              <a:rPr lang="de-DE" sz="1900" dirty="0">
                <a:solidFill>
                  <a:srgbClr val="000000"/>
                </a:solidFill>
                <a:latin typeface="Arial" pitchFamily="34" charset="0"/>
                <a:ea typeface="Times New Roman" pitchFamily="18" charset="0"/>
                <a:cs typeface="Arial" pitchFamily="34" charset="0"/>
              </a:rPr>
              <a:t>  schon „auswachsen“.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Dabei wird er sich bestimmt nichts denken</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So etwas kommt in den besten Familien vor</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Lügen haben Für Kinder eine andere Bedeutung als für uns.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99392"/>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1037347"/>
            <a:ext cx="896448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lvl="0" indent="-457200" fontAlgn="base">
              <a:spcBef>
                <a:spcPct val="0"/>
              </a:spcBef>
              <a:spcAft>
                <a:spcPct val="0"/>
              </a:spcAft>
            </a:pPr>
            <a:r>
              <a:rPr lang="de-DE" sz="2400" b="1" dirty="0">
                <a:solidFill>
                  <a:srgbClr val="000000"/>
                </a:solidFill>
                <a:latin typeface="Arial" pitchFamily="34" charset="0"/>
                <a:ea typeface="Times New Roman" pitchFamily="18" charset="0"/>
                <a:cs typeface="Arial" pitchFamily="34" charset="0"/>
              </a:rPr>
              <a:t>5. Bagatellisieren</a:t>
            </a:r>
          </a:p>
        </p:txBody>
      </p:sp>
      <p:sp>
        <p:nvSpPr>
          <p:cNvPr id="100354" name="Rectangle 2"/>
          <p:cNvSpPr>
            <a:spLocks noChangeArrowheads="1"/>
          </p:cNvSpPr>
          <p:nvPr/>
        </p:nvSpPr>
        <p:spPr bwMode="auto">
          <a:xfrm>
            <a:off x="1" y="1628800"/>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2</a:t>
            </a:r>
            <a:r>
              <a:rPr kumimoji="0" lang="de-DE" b="1" u="none" strike="noStrike" cap="none" normalizeH="0" dirty="0">
                <a:ln>
                  <a:noFill/>
                </a:ln>
                <a:solidFill>
                  <a:srgbClr val="000000"/>
                </a:solidFill>
                <a:effectLst/>
                <a:latin typeface="Arial" pitchFamily="34" charset="0"/>
                <a:ea typeface="Times New Roman" pitchFamily="18" charset="0"/>
                <a:cs typeface="Arial" pitchFamily="34" charset="0"/>
              </a:rPr>
              <a:t> 	         Ausweg: Vom Beschuldigen zum einfühlsamen Verstehen</a:t>
            </a:r>
          </a:p>
        </p:txBody>
      </p:sp>
      <p:graphicFrame>
        <p:nvGraphicFramePr>
          <p:cNvPr id="7" name="Tabelle 6"/>
          <p:cNvGraphicFramePr>
            <a:graphicFrameLocks noGrp="1"/>
          </p:cNvGraphicFramePr>
          <p:nvPr/>
        </p:nvGraphicFramePr>
        <p:xfrm>
          <a:off x="323528" y="2276872"/>
          <a:ext cx="8640960" cy="3420351"/>
        </p:xfrm>
        <a:graphic>
          <a:graphicData uri="http://schemas.openxmlformats.org/drawingml/2006/table">
            <a:tbl>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0001"/>
                    </a:ext>
                  </a:extLst>
                </a:gridCol>
              </a:tblGrid>
              <a:tr h="1656184">
                <a:tc gridSpan="2">
                  <a:txBody>
                    <a:bodyPr/>
                    <a:lstStyle/>
                    <a:p>
                      <a:pPr algn="just">
                        <a:spcAft>
                          <a:spcPts val="0"/>
                        </a:spcAft>
                      </a:pPr>
                      <a:r>
                        <a:rPr lang="de-DE" sz="2200" b="1" dirty="0">
                          <a:solidFill>
                            <a:srgbClr val="000000"/>
                          </a:solidFill>
                          <a:latin typeface="Arial" pitchFamily="34" charset="0"/>
                          <a:ea typeface="Calibri"/>
                          <a:cs typeface="Arial" pitchFamily="34" charset="0"/>
                        </a:rPr>
                        <a:t>Mutter: </a:t>
                      </a:r>
                    </a:p>
                    <a:p>
                      <a:pPr algn="just">
                        <a:spcAft>
                          <a:spcPts val="0"/>
                        </a:spcAft>
                      </a:pPr>
                      <a:endParaRPr lang="de-DE" sz="2200" dirty="0">
                        <a:latin typeface="Arial" pitchFamily="34" charset="0"/>
                        <a:ea typeface="Calibri"/>
                        <a:cs typeface="Arial" pitchFamily="34" charset="0"/>
                      </a:endParaRPr>
                    </a:p>
                    <a:p>
                      <a:pPr algn="just">
                        <a:spcAft>
                          <a:spcPts val="0"/>
                        </a:spcAft>
                      </a:pPr>
                      <a:r>
                        <a:rPr lang="de-DE" sz="2200" dirty="0">
                          <a:solidFill>
                            <a:srgbClr val="000000"/>
                          </a:solidFill>
                          <a:latin typeface="Arial" pitchFamily="34" charset="0"/>
                          <a:ea typeface="Calibri"/>
                          <a:cs typeface="Arial" pitchFamily="34" charset="0"/>
                        </a:rPr>
                        <a:t>Seit mein Sohn bei Ihnen in Mathe ist, hat er schlechte Noten. Wenn es so weitergeht, muss er am Ende die Klasse noch wiederholen.</a:t>
                      </a:r>
                      <a:endParaRPr lang="de-DE" sz="2200"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10000"/>
                  </a:ext>
                </a:extLst>
              </a:tr>
              <a:tr h="423047">
                <a:tc>
                  <a:txBody>
                    <a:bodyPr/>
                    <a:lstStyle/>
                    <a:p>
                      <a:pPr algn="just">
                        <a:spcAft>
                          <a:spcPts val="0"/>
                        </a:spcAft>
                      </a:pPr>
                      <a:r>
                        <a:rPr lang="de-DE" sz="2200" b="1" dirty="0">
                          <a:solidFill>
                            <a:srgbClr val="000000"/>
                          </a:solidFill>
                          <a:latin typeface="Arial" pitchFamily="34" charset="0"/>
                          <a:ea typeface="Calibri"/>
                          <a:cs typeface="Arial" pitchFamily="34" charset="0"/>
                        </a:rPr>
                        <a:t>Bagatellisieren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de-DE" sz="2200" b="1" dirty="0">
                          <a:solidFill>
                            <a:srgbClr val="000000"/>
                          </a:solidFill>
                          <a:latin typeface="Arial" pitchFamily="34" charset="0"/>
                          <a:ea typeface="Calibri"/>
                          <a:cs typeface="Arial" pitchFamily="34" charset="0"/>
                        </a:rPr>
                        <a:t>Einfühlsames Verstehen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69141">
                <a:tc>
                  <a:txBody>
                    <a:bodyPr/>
                    <a:lstStyle/>
                    <a:p>
                      <a:pPr algn="l">
                        <a:spcAft>
                          <a:spcPts val="0"/>
                        </a:spcAft>
                        <a:buFont typeface="Arial" pitchFamily="34" charset="0"/>
                        <a:buNone/>
                      </a:pPr>
                      <a:r>
                        <a:rPr lang="de-DE" sz="2200" kern="1200" dirty="0">
                          <a:solidFill>
                            <a:srgbClr val="000000"/>
                          </a:solidFill>
                          <a:latin typeface="Arial" pitchFamily="34" charset="0"/>
                          <a:ea typeface="Calibri"/>
                          <a:cs typeface="Arial" pitchFamily="34" charset="0"/>
                        </a:rPr>
                        <a:t>Er muss sich wohl umstellen, das wird dann schon werden.</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r>
                        <a:rPr lang="de-DE" sz="2200" kern="1200" dirty="0">
                          <a:solidFill>
                            <a:srgbClr val="000000"/>
                          </a:solidFill>
                          <a:latin typeface="Arial" pitchFamily="34" charset="0"/>
                          <a:ea typeface="Calibri"/>
                          <a:cs typeface="Arial" pitchFamily="34" charset="0"/>
                        </a:rPr>
                        <a:t>Diese Entwicklung beunruhigt Sie ja stark bis hin zur Vorstellung des Sitzenbleibens, ich bin froh, dass Sie gekommen sind.</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171400"/>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999600"/>
            <a:ext cx="8964488" cy="12618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tabLst/>
            </a:pPr>
            <a:r>
              <a:rPr kumimoji="0" lang="de-DE" sz="1900" b="1" i="0" u="none" strike="noStrike" cap="none" normalizeH="0" baseline="0" dirty="0">
                <a:ln>
                  <a:noFill/>
                </a:ln>
                <a:solidFill>
                  <a:srgbClr val="000000"/>
                </a:solidFill>
                <a:effectLst/>
                <a:latin typeface="Arial" pitchFamily="34" charset="0"/>
                <a:ea typeface="Times New Roman" pitchFamily="18" charset="0"/>
                <a:cs typeface="Arial" pitchFamily="34" charset="0"/>
              </a:rPr>
              <a:t>6. Schwäche</a:t>
            </a:r>
          </a:p>
          <a:p>
            <a:pPr marL="457200" marR="0" lvl="0" indent="-457200" algn="l" defTabSz="914400" rtl="0" eaLnBrk="1" fontAlgn="base" latinLnBrk="0" hangingPunct="1">
              <a:lnSpc>
                <a:spcPct val="100000"/>
              </a:lnSpc>
              <a:spcBef>
                <a:spcPct val="0"/>
              </a:spcBef>
              <a:spcAft>
                <a:spcPct val="0"/>
              </a:spcAft>
              <a:buClrTx/>
              <a:buSzTx/>
              <a:tabLst/>
            </a:pPr>
            <a:endParaRPr kumimoji="0" lang="de-DE" sz="1900" b="1" i="0" u="none" strike="noStrike" cap="none" normalizeH="0" baseline="0" dirty="0">
              <a:ln>
                <a:noFill/>
              </a:ln>
              <a:solidFill>
                <a:srgbClr val="000000"/>
              </a:solidFill>
              <a:effectLst/>
              <a:latin typeface="Arial" pitchFamily="34" charset="0"/>
              <a:ea typeface="Times New Roman" pitchFamily="18" charset="0"/>
              <a:cs typeface="Arial" pitchFamily="34" charset="0"/>
            </a:endParaRPr>
          </a:p>
          <a:p>
            <a:pPr fontAlgn="base">
              <a:spcBef>
                <a:spcPct val="0"/>
              </a:spcBef>
              <a:spcAft>
                <a:spcPct val="0"/>
              </a:spcAft>
            </a:pPr>
            <a:r>
              <a:rPr lang="de-DE" sz="1900" dirty="0">
                <a:solidFill>
                  <a:srgbClr val="000000"/>
                </a:solidFill>
                <a:latin typeface="Arial" pitchFamily="34" charset="0"/>
                <a:ea typeface="Times New Roman" pitchFamily="18" charset="0"/>
                <a:cs typeface="Arial" pitchFamily="34" charset="0"/>
              </a:rPr>
              <a:t>Die Lehrkraft  gibt mächtigen anderen, dem Schulsystem, sozialen Entwicklungen, dem Zeitgeist, der Gesellschaft oder ähnlichem die Schuld.</a:t>
            </a:r>
          </a:p>
        </p:txBody>
      </p:sp>
      <p:sp>
        <p:nvSpPr>
          <p:cNvPr id="100354" name="Rectangle 2"/>
          <p:cNvSpPr>
            <a:spLocks noChangeArrowheads="1"/>
          </p:cNvSpPr>
          <p:nvPr/>
        </p:nvSpPr>
        <p:spPr bwMode="auto">
          <a:xfrm>
            <a:off x="0" y="2533543"/>
            <a:ext cx="8964488" cy="36779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fontAlgn="base">
              <a:spcBef>
                <a:spcPct val="0"/>
              </a:spcBef>
              <a:spcAft>
                <a:spcPct val="0"/>
              </a:spcAft>
              <a:tabLst>
                <a:tab pos="4419600" algn="r"/>
              </a:tabLst>
            </a:pPr>
            <a:r>
              <a:rPr kumimoji="0" lang="de-DE" sz="1900"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1</a:t>
            </a:r>
            <a:r>
              <a:rPr kumimoji="0" lang="de-DE" sz="1900" b="1" u="none" strike="noStrike" cap="none" normalizeH="0" dirty="0">
                <a:ln>
                  <a:noFill/>
                </a:ln>
                <a:solidFill>
                  <a:srgbClr val="000000"/>
                </a:solidFill>
                <a:effectLst/>
                <a:latin typeface="Arial" pitchFamily="34" charset="0"/>
                <a:ea typeface="Times New Roman" pitchFamily="18" charset="0"/>
                <a:cs typeface="Arial" pitchFamily="34" charset="0"/>
              </a:rPr>
              <a:t> zur Schwäche</a:t>
            </a:r>
          </a:p>
          <a:p>
            <a:pPr marL="0" marR="0" lvl="0" indent="0" algn="l" defTabSz="914400" rtl="0" eaLnBrk="1" fontAlgn="base" latinLnBrk="0" hangingPunct="1">
              <a:lnSpc>
                <a:spcPct val="100000"/>
              </a:lnSpc>
              <a:spcBef>
                <a:spcPct val="0"/>
              </a:spcBef>
              <a:spcAft>
                <a:spcPct val="0"/>
              </a:spcAft>
              <a:buClrTx/>
              <a:buSzTx/>
              <a:buFontTx/>
              <a:buNone/>
              <a:tabLst>
                <a:tab pos="4419600" algn="r"/>
              </a:tabLst>
            </a:pPr>
            <a:endParaRPr kumimoji="0" lang="de-DE" sz="1900" b="1" u="none" strike="noStrike" cap="none" normalizeH="0" dirty="0">
              <a:ln>
                <a:noFill/>
              </a:ln>
              <a:solidFill>
                <a:srgbClr val="000000"/>
              </a:solidFill>
              <a:effectLst/>
              <a:latin typeface="Arial" pitchFamily="34" charset="0"/>
              <a:ea typeface="Times New Roman" pitchFamily="18" charset="0"/>
              <a:cs typeface="Arial" pitchFamily="34" charset="0"/>
            </a:endParaRPr>
          </a:p>
          <a:p>
            <a:r>
              <a:rPr lang="de-DE" sz="1900" b="1" dirty="0">
                <a:solidFill>
                  <a:srgbClr val="000000"/>
                </a:solidFill>
                <a:latin typeface="Arial" pitchFamily="34" charset="0"/>
                <a:ea typeface="Times New Roman" pitchFamily="18" charset="0"/>
                <a:cs typeface="Arial" pitchFamily="34" charset="0"/>
              </a:rPr>
              <a:t>Mutter: </a:t>
            </a:r>
          </a:p>
          <a:p>
            <a:r>
              <a:rPr lang="de-DE" sz="1900" dirty="0">
                <a:solidFill>
                  <a:srgbClr val="000000"/>
                </a:solidFill>
                <a:latin typeface="Arial" pitchFamily="34" charset="0"/>
                <a:ea typeface="Times New Roman" pitchFamily="18" charset="0"/>
                <a:cs typeface="Arial" pitchFamily="34" charset="0"/>
              </a:rPr>
              <a:t>Mein Sohn macht einfach nicht mehr, was ich von ihm verlange. </a:t>
            </a:r>
          </a:p>
          <a:p>
            <a:r>
              <a:rPr lang="de-DE" sz="1900" dirty="0">
                <a:solidFill>
                  <a:srgbClr val="000000"/>
                </a:solidFill>
                <a:latin typeface="Arial" pitchFamily="34" charset="0"/>
                <a:ea typeface="Times New Roman" pitchFamily="18" charset="0"/>
                <a:cs typeface="Arial" pitchFamily="34" charset="0"/>
              </a:rPr>
              <a:t>Wenn ich ihn nach den Hausaufgaben frage, lügt er mich sogar an.</a:t>
            </a:r>
          </a:p>
          <a:p>
            <a:endParaRPr lang="de-DE" sz="1900" dirty="0">
              <a:solidFill>
                <a:srgbClr val="000000"/>
              </a:solidFill>
              <a:latin typeface="Arial" pitchFamily="34" charset="0"/>
              <a:ea typeface="Times New Roman" pitchFamily="18" charset="0"/>
              <a:cs typeface="Arial" pitchFamily="34" charset="0"/>
            </a:endParaRPr>
          </a:p>
          <a:p>
            <a:r>
              <a:rPr lang="de-DE" sz="1900" b="1" dirty="0">
                <a:solidFill>
                  <a:srgbClr val="000000"/>
                </a:solidFill>
                <a:latin typeface="Arial" pitchFamily="34" charset="0"/>
                <a:ea typeface="Times New Roman" pitchFamily="18" charset="0"/>
                <a:cs typeface="Arial" pitchFamily="34" charset="0"/>
              </a:rPr>
              <a:t>Lehrkraft</a:t>
            </a:r>
            <a:r>
              <a:rPr lang="de-DE" sz="1900" dirty="0">
                <a:solidFill>
                  <a:srgbClr val="000000"/>
                </a:solidFill>
                <a:latin typeface="Arial" pitchFamily="34" charset="0"/>
                <a:ea typeface="Times New Roman" pitchFamily="18" charset="0"/>
                <a:cs typeface="Arial" pitchFamily="34" charset="0"/>
              </a:rPr>
              <a:t>: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Eigentlich sollte man seine Mutter nicht anlügen, sondern Sie unterstützen, aber </a:t>
            </a:r>
          </a:p>
          <a:p>
            <a:r>
              <a:rPr lang="de-DE" sz="1900" dirty="0">
                <a:solidFill>
                  <a:srgbClr val="000000"/>
                </a:solidFill>
                <a:latin typeface="Arial" pitchFamily="34" charset="0"/>
                <a:ea typeface="Times New Roman" pitchFamily="18" charset="0"/>
                <a:cs typeface="Arial" pitchFamily="34" charset="0"/>
              </a:rPr>
              <a:t>  vielleicht ist es heutzutage schon zu viel verlangt, ein bisschen Ehrlichkeit und </a:t>
            </a:r>
          </a:p>
          <a:p>
            <a:r>
              <a:rPr lang="de-DE" sz="1900" dirty="0">
                <a:solidFill>
                  <a:srgbClr val="000000"/>
                </a:solidFill>
                <a:latin typeface="Arial" pitchFamily="34" charset="0"/>
                <a:ea typeface="Times New Roman" pitchFamily="18" charset="0"/>
                <a:cs typeface="Arial" pitchFamily="34" charset="0"/>
              </a:rPr>
              <a:t>  Verantwortungsgefühl zu erwarten. </a:t>
            </a:r>
          </a:p>
          <a:p>
            <a:pPr>
              <a:buFont typeface="Arial" pitchFamily="34" charset="0"/>
              <a:buChar char="•"/>
            </a:pPr>
            <a:r>
              <a:rPr lang="de-DE" sz="1900" dirty="0">
                <a:solidFill>
                  <a:srgbClr val="000000"/>
                </a:solidFill>
                <a:latin typeface="Arial" pitchFamily="34" charset="0"/>
                <a:ea typeface="Times New Roman" pitchFamily="18" charset="0"/>
                <a:cs typeface="Arial" pitchFamily="34" charset="0"/>
              </a:rPr>
              <a:t> Und die Kinder habe es ja gerade sowieso schwer in unserer Gesellschaft, in </a:t>
            </a:r>
          </a:p>
          <a:p>
            <a:r>
              <a:rPr lang="de-DE" sz="1900" dirty="0">
                <a:solidFill>
                  <a:srgbClr val="000000"/>
                </a:solidFill>
                <a:latin typeface="Arial" pitchFamily="34" charset="0"/>
                <a:ea typeface="Times New Roman" pitchFamily="18" charset="0"/>
                <a:cs typeface="Arial" pitchFamily="34" charset="0"/>
              </a:rPr>
              <a:t>  der es keine Vorbilder mehr gibt, die ehrlich sind.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179512" y="-99392"/>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
        <p:nvSpPr>
          <p:cNvPr id="100353" name="Rectangle 1"/>
          <p:cNvSpPr>
            <a:spLocks noChangeArrowheads="1"/>
          </p:cNvSpPr>
          <p:nvPr/>
        </p:nvSpPr>
        <p:spPr bwMode="auto">
          <a:xfrm>
            <a:off x="72008" y="1037347"/>
            <a:ext cx="8964488"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lvl="0" indent="-457200" fontAlgn="base">
              <a:spcBef>
                <a:spcPct val="0"/>
              </a:spcBef>
              <a:spcAft>
                <a:spcPct val="0"/>
              </a:spcAft>
            </a:pPr>
            <a:r>
              <a:rPr lang="de-DE" sz="2400" b="1" dirty="0">
                <a:solidFill>
                  <a:srgbClr val="000000"/>
                </a:solidFill>
                <a:latin typeface="Arial" pitchFamily="34" charset="0"/>
                <a:ea typeface="Times New Roman" pitchFamily="18" charset="0"/>
                <a:cs typeface="Arial" pitchFamily="34" charset="0"/>
              </a:rPr>
              <a:t>6. Schwäche</a:t>
            </a:r>
          </a:p>
        </p:txBody>
      </p:sp>
      <p:sp>
        <p:nvSpPr>
          <p:cNvPr id="100354" name="Rectangle 2"/>
          <p:cNvSpPr>
            <a:spLocks noChangeArrowheads="1"/>
          </p:cNvSpPr>
          <p:nvPr/>
        </p:nvSpPr>
        <p:spPr bwMode="auto">
          <a:xfrm>
            <a:off x="1" y="1412776"/>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419600" algn="r"/>
              </a:tabLst>
            </a:pPr>
            <a:r>
              <a:rPr kumimoji="0" lang="de-DE" b="1" u="none" strike="noStrike" cap="none" normalizeH="0" baseline="0" dirty="0">
                <a:ln>
                  <a:noFill/>
                </a:ln>
                <a:solidFill>
                  <a:srgbClr val="000000"/>
                </a:solidFill>
                <a:effectLst/>
                <a:latin typeface="Arial" pitchFamily="34" charset="0"/>
                <a:ea typeface="Times New Roman" pitchFamily="18" charset="0"/>
                <a:cs typeface="Arial" pitchFamily="34" charset="0"/>
              </a:rPr>
              <a:t>Beispiel 2</a:t>
            </a:r>
            <a:r>
              <a:rPr kumimoji="0" lang="de-DE" b="1" u="none" strike="noStrike" cap="none" normalizeH="0" dirty="0">
                <a:ln>
                  <a:noFill/>
                </a:ln>
                <a:solidFill>
                  <a:srgbClr val="000000"/>
                </a:solidFill>
                <a:effectLst/>
                <a:latin typeface="Arial" pitchFamily="34" charset="0"/>
                <a:ea typeface="Times New Roman" pitchFamily="18" charset="0"/>
                <a:cs typeface="Arial" pitchFamily="34" charset="0"/>
              </a:rPr>
              <a:t> 	         Ausweg: Von der Schwäche zum einfühlsamen Verstehen</a:t>
            </a:r>
          </a:p>
        </p:txBody>
      </p:sp>
      <p:graphicFrame>
        <p:nvGraphicFramePr>
          <p:cNvPr id="7" name="Tabelle 6"/>
          <p:cNvGraphicFramePr>
            <a:graphicFrameLocks noGrp="1"/>
          </p:cNvGraphicFramePr>
          <p:nvPr/>
        </p:nvGraphicFramePr>
        <p:xfrm>
          <a:off x="179512" y="1772816"/>
          <a:ext cx="8964488" cy="4783959"/>
        </p:xfrm>
        <a:graphic>
          <a:graphicData uri="http://schemas.openxmlformats.org/drawingml/2006/table">
            <a:tbl>
              <a:tblPr/>
              <a:tblGrid>
                <a:gridCol w="3062867">
                  <a:extLst>
                    <a:ext uri="{9D8B030D-6E8A-4147-A177-3AD203B41FA5}">
                      <a16:colId xmlns:a16="http://schemas.microsoft.com/office/drawing/2014/main" val="20000"/>
                    </a:ext>
                  </a:extLst>
                </a:gridCol>
                <a:gridCol w="5901621">
                  <a:extLst>
                    <a:ext uri="{9D8B030D-6E8A-4147-A177-3AD203B41FA5}">
                      <a16:colId xmlns:a16="http://schemas.microsoft.com/office/drawing/2014/main" val="20001"/>
                    </a:ext>
                  </a:extLst>
                </a:gridCol>
              </a:tblGrid>
              <a:tr h="1008112">
                <a:tc gridSpan="2">
                  <a:txBody>
                    <a:bodyPr/>
                    <a:lstStyle/>
                    <a:p>
                      <a:pPr algn="just">
                        <a:spcAft>
                          <a:spcPts val="0"/>
                        </a:spcAft>
                      </a:pPr>
                      <a:r>
                        <a:rPr lang="de-DE" sz="2200" b="1" dirty="0">
                          <a:solidFill>
                            <a:srgbClr val="000000"/>
                          </a:solidFill>
                          <a:latin typeface="Arial" pitchFamily="34" charset="0"/>
                          <a:ea typeface="Calibri"/>
                          <a:cs typeface="Arial" pitchFamily="34" charset="0"/>
                        </a:rPr>
                        <a:t>Mutter: </a:t>
                      </a:r>
                    </a:p>
                    <a:p>
                      <a:pPr algn="just">
                        <a:spcAft>
                          <a:spcPts val="0"/>
                        </a:spcAft>
                      </a:pPr>
                      <a:r>
                        <a:rPr lang="de-DE" sz="2200" dirty="0">
                          <a:solidFill>
                            <a:srgbClr val="000000"/>
                          </a:solidFill>
                          <a:latin typeface="Arial" pitchFamily="34" charset="0"/>
                          <a:ea typeface="Calibri"/>
                          <a:cs typeface="Arial" pitchFamily="34" charset="0"/>
                        </a:rPr>
                        <a:t>Seit mein Sohn bei Ihnen in Mathe ist, hat er schlechte Noten. Wenn es so weitergeht, muss er am Ende die Klasse noch wiederholen.</a:t>
                      </a:r>
                      <a:endParaRPr lang="de-DE" sz="2200"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extLst>
                  <a:ext uri="{0D108BD9-81ED-4DB2-BD59-A6C34878D82A}">
                    <a16:rowId xmlns:a16="http://schemas.microsoft.com/office/drawing/2014/main" val="10000"/>
                  </a:ext>
                </a:extLst>
              </a:tr>
              <a:tr h="423047">
                <a:tc>
                  <a:txBody>
                    <a:bodyPr/>
                    <a:lstStyle/>
                    <a:p>
                      <a:pPr algn="just">
                        <a:spcAft>
                          <a:spcPts val="0"/>
                        </a:spcAft>
                      </a:pPr>
                      <a:r>
                        <a:rPr lang="de-DE" sz="2200" b="1" dirty="0">
                          <a:solidFill>
                            <a:srgbClr val="000000"/>
                          </a:solidFill>
                          <a:latin typeface="Arial" pitchFamily="34" charset="0"/>
                          <a:ea typeface="Calibri"/>
                          <a:cs typeface="Arial" pitchFamily="34" charset="0"/>
                        </a:rPr>
                        <a:t>Schwäche</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de-DE" sz="2200" b="1" dirty="0">
                          <a:solidFill>
                            <a:srgbClr val="000000"/>
                          </a:solidFill>
                          <a:latin typeface="Arial" pitchFamily="34" charset="0"/>
                          <a:ea typeface="Calibri"/>
                          <a:cs typeface="Arial" pitchFamily="34" charset="0"/>
                        </a:rPr>
                        <a:t>Einfühlsames Verstehen</a:t>
                      </a:r>
                      <a:endParaRPr lang="de-DE" sz="2200" b="1" dirty="0">
                        <a:latin typeface="Arial" pitchFamily="34" charset="0"/>
                        <a:ea typeface="Calibri"/>
                        <a:cs typeface="Arial" pitchFamily="34" charset="0"/>
                      </a:endParaRP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69141">
                <a:tc>
                  <a:txBody>
                    <a:bodyPr/>
                    <a:lstStyle/>
                    <a:p>
                      <a:pPr algn="l">
                        <a:spcAft>
                          <a:spcPts val="0"/>
                        </a:spcAft>
                        <a:buFont typeface="Arial" pitchFamily="34" charset="0"/>
                        <a:buNone/>
                      </a:pPr>
                      <a:r>
                        <a:rPr lang="de-DE" sz="2200" kern="1200" dirty="0">
                          <a:solidFill>
                            <a:srgbClr val="000000"/>
                          </a:solidFill>
                          <a:latin typeface="Arial" pitchFamily="34" charset="0"/>
                          <a:ea typeface="Calibri"/>
                          <a:cs typeface="Arial" pitchFamily="34" charset="0"/>
                        </a:rPr>
                        <a:t>Ja, was soll man dazu sagen, das liegt daran, wir haben zwei unbe-setzte Lehrerstellen in der Mathematik, da wechselt viel, und wenn die Kinder älter werden, werden sie hoffentlich auch robuster.</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r>
                        <a:rPr lang="de-DE" sz="2200" kern="1200" dirty="0">
                          <a:solidFill>
                            <a:srgbClr val="000000"/>
                          </a:solidFill>
                          <a:latin typeface="Arial" pitchFamily="34" charset="0"/>
                          <a:ea typeface="Calibri"/>
                          <a:cs typeface="Arial" pitchFamily="34" charset="0"/>
                        </a:rPr>
                        <a:t>Es macht kaum Sinn, hier ein Interventions- beispiel zu geben, weil es ein inneres Problem der Fachkraft ist. Wenn man Zweifel hat, ob man in einem Konfliktgespräch standhalten wird, könnte man sagen, dass man es mit Kol-legen, dem Schulleiter, dem Schulpsychologen oder dem Schulsozialarbeiter besprechen möchte oder sich alle Unterlagen ansehen und überdenken möchte. Anschließend bespricht man den Fall in seiner Supervision.</a:t>
                      </a:r>
                    </a:p>
                  </a:txBody>
                  <a:tcPr marL="25400" marR="2540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1"/>
          <p:cNvSpPr>
            <a:spLocks noChangeArrowheads="1"/>
          </p:cNvSpPr>
          <p:nvPr/>
        </p:nvSpPr>
        <p:spPr bwMode="auto">
          <a:xfrm>
            <a:off x="35496" y="1181065"/>
            <a:ext cx="9108504"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00013" algn="l"/>
              </a:tabLst>
            </a:pPr>
            <a:r>
              <a:rPr kumimoji="0" lang="de-DE" sz="2000" b="1" i="0" u="none" strike="noStrike" cap="none" normalizeH="0" baseline="0" dirty="0">
                <a:ln>
                  <a:noFill/>
                </a:ln>
                <a:solidFill>
                  <a:schemeClr val="tx1"/>
                </a:solidFill>
                <a:effectLst/>
                <a:latin typeface="Calibri" pitchFamily="34" charset="0"/>
                <a:ea typeface="Calibri" pitchFamily="34" charset="0"/>
                <a:cs typeface="Arial" pitchFamily="34" charset="0"/>
              </a:rPr>
              <a:t>AA 2: Einzel-</a:t>
            </a:r>
            <a:r>
              <a:rPr kumimoji="0" lang="de-DE" sz="2000" b="1" i="0" u="none" strike="noStrike" cap="none" normalizeH="0" dirty="0">
                <a:ln>
                  <a:noFill/>
                </a:ln>
                <a:solidFill>
                  <a:schemeClr val="tx1"/>
                </a:solidFill>
                <a:effectLst/>
                <a:latin typeface="Calibri" pitchFamily="34" charset="0"/>
                <a:ea typeface="Calibri" pitchFamily="34" charset="0"/>
                <a:cs typeface="Arial" pitchFamily="34" charset="0"/>
              </a:rPr>
              <a:t> oder </a:t>
            </a:r>
            <a:r>
              <a:rPr kumimoji="0" lang="de-DE" sz="2000" b="1" i="0" u="none" strike="noStrike" cap="none" normalizeH="0" baseline="0" dirty="0">
                <a:ln>
                  <a:noFill/>
                </a:ln>
                <a:solidFill>
                  <a:schemeClr val="tx1"/>
                </a:solidFill>
                <a:effectLst/>
                <a:latin typeface="Calibri" pitchFamily="34" charset="0"/>
                <a:ea typeface="Calibri" pitchFamily="34" charset="0"/>
                <a:cs typeface="Arial" pitchFamily="34" charset="0"/>
              </a:rPr>
              <a:t>Partnerarbeit</a:t>
            </a:r>
            <a:r>
              <a:rPr kumimoji="0" lang="de-DE" sz="2000" b="1" i="0" u="none" strike="noStrike" cap="none" normalizeH="0" dirty="0">
                <a:ln>
                  <a:noFill/>
                </a:ln>
                <a:solidFill>
                  <a:schemeClr val="tx1"/>
                </a:solidFill>
                <a:effectLst/>
                <a:latin typeface="Calibri" pitchFamily="34" charset="0"/>
                <a:ea typeface="Calibri" pitchFamily="34" charset="0"/>
                <a:cs typeface="Arial" pitchFamily="34" charset="0"/>
              </a:rPr>
              <a:t>  		Diskussion in der Gruppe</a:t>
            </a:r>
          </a:p>
          <a:p>
            <a:pPr marL="0" marR="0" lvl="0" indent="0" algn="l" defTabSz="914400" rtl="0" eaLnBrk="1" fontAlgn="base" latinLnBrk="0" hangingPunct="1">
              <a:lnSpc>
                <a:spcPct val="100000"/>
              </a:lnSpc>
              <a:spcBef>
                <a:spcPct val="0"/>
              </a:spcBef>
              <a:spcAft>
                <a:spcPct val="0"/>
              </a:spcAft>
              <a:buClrTx/>
              <a:buSzTx/>
              <a:buFontTx/>
              <a:buNone/>
              <a:tabLst>
                <a:tab pos="100013" algn="l"/>
              </a:tabLst>
            </a:pPr>
            <a:endParaRPr kumimoji="0" lang="de-DE" sz="2000" b="0" i="0" u="none" strike="noStrike" cap="none" normalizeH="0" baseline="0" dirty="0">
              <a:ln>
                <a:noFill/>
              </a:ln>
              <a:solidFill>
                <a:schemeClr val="tx1"/>
              </a:solidFill>
              <a:effectLst/>
              <a:latin typeface="Arial" pitchFamily="34" charset="0"/>
              <a:cs typeface="Arial" pitchFamily="34" charset="0"/>
            </a:endParaRPr>
          </a:p>
          <a:p>
            <a:pPr>
              <a:buFont typeface="Arial" pitchFamily="34" charset="0"/>
              <a:buChar char="•"/>
            </a:pPr>
            <a:r>
              <a:rPr lang="de-DE" sz="2000" dirty="0">
                <a:solidFill>
                  <a:srgbClr val="000000"/>
                </a:solidFill>
                <a:latin typeface="Arial" pitchFamily="34" charset="0"/>
                <a:ea typeface="Calibri"/>
                <a:cs typeface="Arial" pitchFamily="34" charset="0"/>
              </a:rPr>
              <a:t> Sie erhalten ein Arbeitsblatt!</a:t>
            </a:r>
          </a:p>
          <a:p>
            <a:pPr>
              <a:buFont typeface="Arial" pitchFamily="34" charset="0"/>
              <a:buChar char="•"/>
            </a:pPr>
            <a:endParaRPr lang="de-DE" sz="2000" dirty="0">
              <a:solidFill>
                <a:srgbClr val="000000"/>
              </a:solidFill>
              <a:latin typeface="Arial" pitchFamily="34" charset="0"/>
              <a:ea typeface="Calibri"/>
              <a:cs typeface="Arial" pitchFamily="34" charset="0"/>
            </a:endParaRPr>
          </a:p>
          <a:p>
            <a:pPr>
              <a:buFont typeface="Arial" pitchFamily="34" charset="0"/>
              <a:buChar char="•"/>
            </a:pPr>
            <a:r>
              <a:rPr lang="de-DE" sz="2000" dirty="0">
                <a:solidFill>
                  <a:srgbClr val="000000"/>
                </a:solidFill>
                <a:latin typeface="Arial" pitchFamily="34" charset="0"/>
                <a:ea typeface="Calibri"/>
                <a:cs typeface="Arial" pitchFamily="34" charset="0"/>
              </a:rPr>
              <a:t> In den Übungen finden Sie jeweils eine Äußerung eines Elternteils, </a:t>
            </a:r>
          </a:p>
          <a:p>
            <a:r>
              <a:rPr lang="de-DE" sz="2000" dirty="0">
                <a:solidFill>
                  <a:srgbClr val="000000"/>
                </a:solidFill>
                <a:latin typeface="Arial" pitchFamily="34" charset="0"/>
                <a:ea typeface="Calibri"/>
                <a:cs typeface="Arial" pitchFamily="34" charset="0"/>
              </a:rPr>
              <a:t>  der zur Lehrkraft zum Gespräch gekommen ist. </a:t>
            </a:r>
          </a:p>
          <a:p>
            <a:endParaRPr lang="de-DE" sz="2000" dirty="0">
              <a:solidFill>
                <a:srgbClr val="000000"/>
              </a:solidFill>
              <a:latin typeface="Arial" pitchFamily="34" charset="0"/>
              <a:ea typeface="Calibri"/>
              <a:cs typeface="Arial" pitchFamily="34" charset="0"/>
            </a:endParaRPr>
          </a:p>
          <a:p>
            <a:pPr>
              <a:buFont typeface="Arial" pitchFamily="34" charset="0"/>
              <a:buChar char="•"/>
            </a:pPr>
            <a:r>
              <a:rPr lang="de-DE" sz="2000" dirty="0">
                <a:solidFill>
                  <a:srgbClr val="000000"/>
                </a:solidFill>
                <a:latin typeface="Arial" pitchFamily="34" charset="0"/>
                <a:ea typeface="Calibri"/>
                <a:cs typeface="Arial" pitchFamily="34" charset="0"/>
              </a:rPr>
              <a:t> Darunter finden Sie eine Liste von möglichen Lehrkraft-Interventionen: </a:t>
            </a:r>
          </a:p>
          <a:p>
            <a:r>
              <a:rPr lang="de-DE" sz="2000" dirty="0">
                <a:solidFill>
                  <a:srgbClr val="000000"/>
                </a:solidFill>
                <a:latin typeface="Arial" pitchFamily="34" charset="0"/>
                <a:ea typeface="Calibri"/>
                <a:cs typeface="Arial" pitchFamily="34" charset="0"/>
              </a:rPr>
              <a:t>  Sackgassen, empathische… oder lösungsorientierte Interventionen. </a:t>
            </a:r>
          </a:p>
          <a:p>
            <a:endParaRPr lang="de-DE" sz="2000" dirty="0">
              <a:solidFill>
                <a:srgbClr val="000000"/>
              </a:solidFill>
              <a:latin typeface="Arial" pitchFamily="34" charset="0"/>
              <a:ea typeface="Calibri"/>
              <a:cs typeface="Arial" pitchFamily="34" charset="0"/>
            </a:endParaRPr>
          </a:p>
          <a:p>
            <a:pPr>
              <a:buFont typeface="Arial" pitchFamily="34" charset="0"/>
              <a:buChar char="•"/>
            </a:pPr>
            <a:r>
              <a:rPr lang="de-DE" sz="2000" dirty="0">
                <a:solidFill>
                  <a:srgbClr val="000000"/>
                </a:solidFill>
                <a:latin typeface="Arial" pitchFamily="34" charset="0"/>
                <a:ea typeface="Calibri"/>
                <a:cs typeface="Arial" pitchFamily="34" charset="0"/>
              </a:rPr>
              <a:t> Ordnen Sie, jede Fachkraft-Intervention einer der Kategorien zuzuordnen.</a:t>
            </a:r>
          </a:p>
          <a:p>
            <a:pPr>
              <a:buFont typeface="Arial" pitchFamily="34" charset="0"/>
              <a:buChar char="•"/>
            </a:pPr>
            <a:endParaRPr lang="de-DE" sz="2000" dirty="0">
              <a:solidFill>
                <a:srgbClr val="000000"/>
              </a:solidFill>
              <a:latin typeface="Arial" pitchFamily="34" charset="0"/>
              <a:ea typeface="Calibri"/>
              <a:cs typeface="Arial" pitchFamily="34" charset="0"/>
            </a:endParaRPr>
          </a:p>
          <a:p>
            <a:pPr>
              <a:buFont typeface="Arial" pitchFamily="34" charset="0"/>
              <a:buChar char="•"/>
            </a:pPr>
            <a:r>
              <a:rPr lang="de-DE" sz="2000" dirty="0">
                <a:solidFill>
                  <a:srgbClr val="000000"/>
                </a:solidFill>
                <a:latin typeface="Arial" pitchFamily="34" charset="0"/>
                <a:ea typeface="Calibri"/>
                <a:cs typeface="Arial" pitchFamily="34" charset="0"/>
              </a:rPr>
              <a:t> Markieren Sie dies durch ein Kürzel und begründen Sie dies in Stichworten.</a:t>
            </a:r>
          </a:p>
          <a:p>
            <a:pPr>
              <a:buFont typeface="Arial" pitchFamily="34" charset="0"/>
              <a:buChar char="•"/>
            </a:pPr>
            <a:r>
              <a:rPr lang="de-DE" sz="2000" dirty="0">
                <a:solidFill>
                  <a:srgbClr val="000000"/>
                </a:solidFill>
                <a:latin typeface="Arial" pitchFamily="34" charset="0"/>
                <a:ea typeface="Calibri"/>
                <a:cs typeface="Arial" pitchFamily="34" charset="0"/>
              </a:rPr>
              <a:t> </a:t>
            </a:r>
          </a:p>
          <a:p>
            <a:pPr>
              <a:buFont typeface="Arial" pitchFamily="34" charset="0"/>
              <a:buChar char="•"/>
            </a:pPr>
            <a:r>
              <a:rPr lang="de-DE" sz="2000" dirty="0">
                <a:solidFill>
                  <a:srgbClr val="000000"/>
                </a:solidFill>
                <a:latin typeface="Arial" pitchFamily="34" charset="0"/>
                <a:ea typeface="Calibri"/>
                <a:cs typeface="Arial" pitchFamily="34" charset="0"/>
              </a:rPr>
              <a:t>Ihre Begründung ist das Wichtigste, da mehrere Zuordnungen möglich sind.</a:t>
            </a:r>
          </a:p>
          <a:p>
            <a:pPr>
              <a:buFont typeface="Arial" pitchFamily="34" charset="0"/>
              <a:buChar char="•"/>
            </a:pPr>
            <a:endParaRPr lang="de-DE" sz="2000" dirty="0">
              <a:solidFill>
                <a:srgbClr val="000000"/>
              </a:solidFill>
              <a:latin typeface="Arial" pitchFamily="34" charset="0"/>
              <a:ea typeface="Calibri"/>
              <a:cs typeface="Arial" pitchFamily="34" charset="0"/>
            </a:endParaRPr>
          </a:p>
          <a:p>
            <a:pPr>
              <a:buFont typeface="Arial" pitchFamily="34" charset="0"/>
              <a:buChar char="•"/>
            </a:pPr>
            <a:endParaRPr lang="de-DE" sz="2000" dirty="0">
              <a:solidFill>
                <a:srgbClr val="000000"/>
              </a:solidFill>
              <a:latin typeface="Arial" pitchFamily="34" charset="0"/>
              <a:ea typeface="Calibri"/>
              <a:cs typeface="Arial" pitchFamily="34" charset="0"/>
            </a:endParaRPr>
          </a:p>
          <a:p>
            <a:pPr>
              <a:buFont typeface="Arial" pitchFamily="34" charset="0"/>
              <a:buChar char="•"/>
            </a:pPr>
            <a:r>
              <a:rPr lang="de-DE" sz="2000" dirty="0">
                <a:solidFill>
                  <a:srgbClr val="000000"/>
                </a:solidFill>
                <a:latin typeface="Arial" pitchFamily="34" charset="0"/>
                <a:ea typeface="Calibri"/>
                <a:cs typeface="Arial" pitchFamily="34" charset="0"/>
              </a:rPr>
              <a:t> Diskutieren Sie anschließend Ihre Zuordnungen in Ihrer Gruppe.</a:t>
            </a:r>
          </a:p>
        </p:txBody>
      </p:sp>
      <p:sp>
        <p:nvSpPr>
          <p:cNvPr id="8" name="Titel 1"/>
          <p:cNvSpPr>
            <a:spLocks noGrp="1"/>
          </p:cNvSpPr>
          <p:nvPr>
            <p:ph type="title"/>
          </p:nvPr>
        </p:nvSpPr>
        <p:spPr>
          <a:xfrm>
            <a:off x="179512" y="-99392"/>
            <a:ext cx="8784976" cy="1143000"/>
          </a:xfrm>
        </p:spPr>
        <p:txBody>
          <a:bodyPr>
            <a:normAutofit/>
          </a:bodyPr>
          <a:lstStyle/>
          <a:p>
            <a:pPr algn="l"/>
            <a:r>
              <a:rPr lang="de-DE" sz="3300" dirty="0"/>
              <a:t>8. Examinieren – Interpretieren – Dirigieren – </a:t>
            </a:r>
            <a:br>
              <a:rPr lang="de-DE" sz="3300" dirty="0"/>
            </a:br>
            <a:r>
              <a:rPr lang="de-DE" sz="3300" dirty="0"/>
              <a:t>     Beschuldigen – Bagatellisieren - Schwäche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1"/>
          <p:cNvSpPr>
            <a:spLocks noChangeArrowheads="1"/>
          </p:cNvSpPr>
          <p:nvPr/>
        </p:nvSpPr>
        <p:spPr bwMode="auto">
          <a:xfrm>
            <a:off x="0" y="908720"/>
            <a:ext cx="9108504" cy="10464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00013" algn="l"/>
              </a:tabLst>
            </a:pPr>
            <a:r>
              <a:rPr lang="de-DE" sz="2200" b="1" dirty="0">
                <a:latin typeface="Calibri" pitchFamily="34" charset="0"/>
                <a:ea typeface="Calibri"/>
                <a:cs typeface="Arial" pitchFamily="34" charset="0"/>
              </a:rPr>
              <a:t>Die vier TA-Abwertungsstufen:</a:t>
            </a:r>
            <a:endParaRPr lang="de-DE" sz="2200" dirty="0">
              <a:latin typeface="Calibri" pitchFamily="34" charset="0"/>
              <a:ea typeface="Calibri"/>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100013" algn="l"/>
              </a:tabLst>
            </a:pPr>
            <a:endParaRPr lang="de-DE" sz="2000" b="1" dirty="0">
              <a:solidFill>
                <a:srgbClr val="000000"/>
              </a:solidFill>
              <a:latin typeface="Calibri" pitchFamily="34" charset="0"/>
              <a:ea typeface="Calibri"/>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100013" algn="l"/>
              </a:tabLst>
            </a:pPr>
            <a:endParaRPr lang="de-DE" sz="2000" dirty="0">
              <a:solidFill>
                <a:srgbClr val="000000"/>
              </a:solidFill>
              <a:latin typeface="Arial" pitchFamily="34" charset="0"/>
              <a:ea typeface="Calibri"/>
              <a:cs typeface="Arial" pitchFamily="34" charset="0"/>
            </a:endParaRPr>
          </a:p>
        </p:txBody>
      </p:sp>
      <p:sp>
        <p:nvSpPr>
          <p:cNvPr id="8" name="Titel 1"/>
          <p:cNvSpPr>
            <a:spLocks noGrp="1"/>
          </p:cNvSpPr>
          <p:nvPr>
            <p:ph type="title"/>
          </p:nvPr>
        </p:nvSpPr>
        <p:spPr>
          <a:xfrm>
            <a:off x="179512" y="-99392"/>
            <a:ext cx="8784976" cy="1143000"/>
          </a:xfrm>
        </p:spPr>
        <p:txBody>
          <a:bodyPr>
            <a:normAutofit/>
          </a:bodyPr>
          <a:lstStyle/>
          <a:p>
            <a:pPr algn="l"/>
            <a:r>
              <a:rPr lang="de-DE" sz="3300" dirty="0"/>
              <a:t>9. Beratungsresistenz und Problemblindheit</a:t>
            </a:r>
          </a:p>
        </p:txBody>
      </p:sp>
      <p:graphicFrame>
        <p:nvGraphicFramePr>
          <p:cNvPr id="4" name="Tabelle 3"/>
          <p:cNvGraphicFramePr>
            <a:graphicFrameLocks noGrp="1"/>
          </p:cNvGraphicFramePr>
          <p:nvPr/>
        </p:nvGraphicFramePr>
        <p:xfrm>
          <a:off x="107504" y="1700808"/>
          <a:ext cx="8856984" cy="3688080"/>
        </p:xfrm>
        <a:graphic>
          <a:graphicData uri="http://schemas.openxmlformats.org/drawingml/2006/table">
            <a:tbl>
              <a:tblPr/>
              <a:tblGrid>
                <a:gridCol w="361057">
                  <a:extLst>
                    <a:ext uri="{9D8B030D-6E8A-4147-A177-3AD203B41FA5}">
                      <a16:colId xmlns:a16="http://schemas.microsoft.com/office/drawing/2014/main" val="20000"/>
                    </a:ext>
                  </a:extLst>
                </a:gridCol>
                <a:gridCol w="1439143">
                  <a:extLst>
                    <a:ext uri="{9D8B030D-6E8A-4147-A177-3AD203B41FA5}">
                      <a16:colId xmlns:a16="http://schemas.microsoft.com/office/drawing/2014/main" val="20001"/>
                    </a:ext>
                  </a:extLst>
                </a:gridCol>
                <a:gridCol w="970165">
                  <a:extLst>
                    <a:ext uri="{9D8B030D-6E8A-4147-A177-3AD203B41FA5}">
                      <a16:colId xmlns:a16="http://schemas.microsoft.com/office/drawing/2014/main" val="20002"/>
                    </a:ext>
                  </a:extLst>
                </a:gridCol>
                <a:gridCol w="2054171">
                  <a:extLst>
                    <a:ext uri="{9D8B030D-6E8A-4147-A177-3AD203B41FA5}">
                      <a16:colId xmlns:a16="http://schemas.microsoft.com/office/drawing/2014/main" val="20003"/>
                    </a:ext>
                  </a:extLst>
                </a:gridCol>
                <a:gridCol w="4032448">
                  <a:extLst>
                    <a:ext uri="{9D8B030D-6E8A-4147-A177-3AD203B41FA5}">
                      <a16:colId xmlns:a16="http://schemas.microsoft.com/office/drawing/2014/main" val="20004"/>
                    </a:ext>
                  </a:extLst>
                </a:gridCol>
              </a:tblGrid>
              <a:tr h="481044">
                <a:tc>
                  <a:txBody>
                    <a:bodyPr/>
                    <a:lstStyle/>
                    <a:p>
                      <a:pPr algn="r">
                        <a:spcAft>
                          <a:spcPts val="0"/>
                        </a:spcAft>
                      </a:pPr>
                      <a:r>
                        <a:rPr lang="de-DE" sz="2200" dirty="0">
                          <a:solidFill>
                            <a:srgbClr val="000000"/>
                          </a:solidFill>
                          <a:latin typeface="Times New Roman"/>
                          <a:ea typeface="Calibri"/>
                          <a:cs typeface="Arial"/>
                        </a:rPr>
                        <a:t>1.</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de-DE" sz="2200" b="1" dirty="0">
                          <a:solidFill>
                            <a:srgbClr val="000000"/>
                          </a:solidFill>
                          <a:latin typeface="Times New Roman"/>
                          <a:ea typeface="Calibri"/>
                          <a:cs typeface="Arial"/>
                        </a:rPr>
                        <a:t>Blindheit</a:t>
                      </a:r>
                      <a:endParaRPr lang="de-DE" sz="2200" b="1"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gn="ctr">
                        <a:spcAft>
                          <a:spcPts val="0"/>
                        </a:spcAft>
                      </a:pPr>
                      <a:endParaRPr lang="de-DE" sz="2200" dirty="0">
                        <a:solidFill>
                          <a:srgbClr val="000000"/>
                        </a:solidFill>
                        <a:latin typeface="Times New Roman"/>
                        <a:ea typeface="Calibri"/>
                        <a:cs typeface="Arial"/>
                      </a:endParaRPr>
                    </a:p>
                    <a:p>
                      <a:pPr algn="ctr">
                        <a:spcAft>
                          <a:spcPts val="0"/>
                        </a:spcAft>
                      </a:pPr>
                      <a:endParaRPr lang="de-DE" sz="2200" dirty="0">
                        <a:solidFill>
                          <a:srgbClr val="000000"/>
                        </a:solidFill>
                        <a:latin typeface="Times New Roman"/>
                        <a:ea typeface="Calibri"/>
                        <a:cs typeface="Arial"/>
                      </a:endParaRPr>
                    </a:p>
                    <a:p>
                      <a:pPr algn="ctr">
                        <a:spcAft>
                          <a:spcPts val="0"/>
                        </a:spcAft>
                      </a:pPr>
                      <a:r>
                        <a:rPr lang="de-DE" sz="2200" dirty="0">
                          <a:solidFill>
                            <a:srgbClr val="000000"/>
                          </a:solidFill>
                          <a:latin typeface="Times New Roman"/>
                          <a:ea typeface="Calibri"/>
                          <a:cs typeface="Arial"/>
                        </a:rPr>
                        <a:t>Nicht-</a:t>
                      </a:r>
                    </a:p>
                    <a:p>
                      <a:pPr algn="ctr">
                        <a:spcAft>
                          <a:spcPts val="0"/>
                        </a:spcAft>
                      </a:pPr>
                      <a:endParaRPr lang="de-DE" sz="2200" dirty="0">
                        <a:solidFill>
                          <a:srgbClr val="000000"/>
                        </a:solidFill>
                        <a:latin typeface="Times New Roman"/>
                        <a:ea typeface="Calibri"/>
                        <a:cs typeface="Arial"/>
                      </a:endParaRPr>
                    </a:p>
                    <a:p>
                      <a:pPr algn="ctr">
                        <a:spcAft>
                          <a:spcPts val="0"/>
                        </a:spcAft>
                      </a:pPr>
                      <a:r>
                        <a:rPr lang="de-DE" sz="2200" dirty="0">
                          <a:solidFill>
                            <a:srgbClr val="000000"/>
                          </a:solidFill>
                          <a:latin typeface="Times New Roman"/>
                          <a:ea typeface="Calibri"/>
                          <a:cs typeface="Arial"/>
                        </a:rPr>
                        <a:t>Wahr-</a:t>
                      </a:r>
                    </a:p>
                    <a:p>
                      <a:pPr algn="ctr">
                        <a:spcAft>
                          <a:spcPts val="0"/>
                        </a:spcAft>
                      </a:pPr>
                      <a:endParaRPr lang="de-DE" sz="2200" dirty="0">
                        <a:solidFill>
                          <a:srgbClr val="000000"/>
                        </a:solidFill>
                        <a:latin typeface="Times New Roman"/>
                        <a:ea typeface="Calibri"/>
                        <a:cs typeface="Arial"/>
                      </a:endParaRPr>
                    </a:p>
                    <a:p>
                      <a:pPr algn="ctr">
                        <a:spcAft>
                          <a:spcPts val="0"/>
                        </a:spcAft>
                      </a:pPr>
                      <a:r>
                        <a:rPr lang="de-DE" sz="2200" dirty="0">
                          <a:solidFill>
                            <a:srgbClr val="000000"/>
                          </a:solidFill>
                          <a:latin typeface="Times New Roman"/>
                          <a:ea typeface="Calibri"/>
                          <a:cs typeface="Arial"/>
                        </a:rPr>
                        <a:t>nehmen</a:t>
                      </a:r>
                    </a:p>
                    <a:p>
                      <a:pPr algn="ctr">
                        <a:spcAft>
                          <a:spcPts val="0"/>
                        </a:spcAft>
                      </a:pPr>
                      <a:endParaRPr lang="de-DE" sz="2200" dirty="0">
                        <a:solidFill>
                          <a:srgbClr val="000000"/>
                        </a:solidFill>
                        <a:latin typeface="Times New Roman"/>
                        <a:ea typeface="Calibri"/>
                        <a:cs typeface="Arial"/>
                      </a:endParaRPr>
                    </a:p>
                    <a:p>
                      <a:pPr algn="ctr">
                        <a:spcAft>
                          <a:spcPts val="0"/>
                        </a:spcAft>
                      </a:pPr>
                      <a:r>
                        <a:rPr lang="de-DE" sz="2200" dirty="0">
                          <a:solidFill>
                            <a:srgbClr val="000000"/>
                          </a:solidFill>
                          <a:latin typeface="Times New Roman"/>
                          <a:ea typeface="Calibri"/>
                          <a:cs typeface="Arial"/>
                        </a:rPr>
                        <a:t>der</a:t>
                      </a: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Aft>
                          <a:spcPts val="0"/>
                        </a:spcAft>
                      </a:pPr>
                      <a:r>
                        <a:rPr lang="de-DE" sz="2200" dirty="0">
                          <a:solidFill>
                            <a:srgbClr val="000000"/>
                          </a:solidFill>
                          <a:latin typeface="Times New Roman"/>
                          <a:ea typeface="Calibri"/>
                          <a:cs typeface="Arial"/>
                        </a:rPr>
                        <a:t>Existenz </a:t>
                      </a:r>
                    </a:p>
                    <a:p>
                      <a:pPr algn="ctr">
                        <a:spcAft>
                          <a:spcPts val="0"/>
                        </a:spcAft>
                      </a:pPr>
                      <a:r>
                        <a:rPr lang="de-DE" sz="2200" dirty="0">
                          <a:solidFill>
                            <a:srgbClr val="000000"/>
                          </a:solidFill>
                          <a:latin typeface="Times New Roman"/>
                          <a:ea typeface="Calibri"/>
                          <a:cs typeface="Arial"/>
                        </a:rPr>
                        <a:t>eines Problems</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2200" dirty="0">
                          <a:solidFill>
                            <a:srgbClr val="000000"/>
                          </a:solidFill>
                          <a:latin typeface="Times New Roman"/>
                          <a:ea typeface="Calibri"/>
                          <a:cs typeface="Arial"/>
                        </a:rPr>
                        <a:t>Da war doch nichts. Stellen Sie sich doch nicht so an!</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552171">
                <a:tc>
                  <a:txBody>
                    <a:bodyPr/>
                    <a:lstStyle/>
                    <a:p>
                      <a:pPr algn="r">
                        <a:spcAft>
                          <a:spcPts val="0"/>
                        </a:spcAft>
                      </a:pPr>
                      <a:r>
                        <a:rPr lang="de-DE" sz="2200" dirty="0">
                          <a:solidFill>
                            <a:srgbClr val="000000"/>
                          </a:solidFill>
                          <a:latin typeface="Times New Roman"/>
                          <a:ea typeface="Calibri"/>
                          <a:cs typeface="Arial"/>
                        </a:rPr>
                        <a:t>2.</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de-DE" sz="2200" b="1" dirty="0">
                          <a:solidFill>
                            <a:srgbClr val="000000"/>
                          </a:solidFill>
                          <a:latin typeface="Times New Roman"/>
                          <a:ea typeface="Calibri"/>
                          <a:cs typeface="Arial"/>
                        </a:rPr>
                        <a:t>Vernebeln</a:t>
                      </a:r>
                      <a:endParaRPr lang="de-DE" sz="2200" b="1"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ctr">
                        <a:spcAft>
                          <a:spcPts val="0"/>
                        </a:spcAft>
                      </a:pPr>
                      <a:r>
                        <a:rPr lang="de-DE" sz="2200" dirty="0">
                          <a:solidFill>
                            <a:srgbClr val="000000"/>
                          </a:solidFill>
                          <a:latin typeface="Times New Roman"/>
                          <a:ea typeface="Calibri"/>
                          <a:cs typeface="Arial"/>
                        </a:rPr>
                        <a:t>Bedeutung </a:t>
                      </a:r>
                    </a:p>
                    <a:p>
                      <a:pPr algn="ctr">
                        <a:spcAft>
                          <a:spcPts val="0"/>
                        </a:spcAft>
                      </a:pPr>
                      <a:r>
                        <a:rPr lang="de-DE" sz="2200" dirty="0">
                          <a:solidFill>
                            <a:srgbClr val="000000"/>
                          </a:solidFill>
                          <a:latin typeface="Times New Roman"/>
                          <a:ea typeface="Calibri"/>
                          <a:cs typeface="Arial"/>
                        </a:rPr>
                        <a:t>eines Problems</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2200" dirty="0">
                          <a:solidFill>
                            <a:srgbClr val="000000"/>
                          </a:solidFill>
                          <a:latin typeface="Times New Roman"/>
                          <a:ea typeface="Calibri"/>
                          <a:cs typeface="Arial"/>
                        </a:rPr>
                        <a:t>Naja, er hat halt mit dem Feuerzeug gespielt, aber es war doch nur Spaß!</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646696">
                <a:tc>
                  <a:txBody>
                    <a:bodyPr/>
                    <a:lstStyle/>
                    <a:p>
                      <a:pPr algn="r">
                        <a:spcAft>
                          <a:spcPts val="0"/>
                        </a:spcAft>
                      </a:pPr>
                      <a:r>
                        <a:rPr lang="de-DE" sz="2200" dirty="0">
                          <a:solidFill>
                            <a:srgbClr val="000000"/>
                          </a:solidFill>
                          <a:latin typeface="Times New Roman"/>
                          <a:ea typeface="Calibri"/>
                          <a:cs typeface="Arial"/>
                        </a:rPr>
                        <a:t>3.</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de-DE" sz="2200" b="1" dirty="0">
                          <a:solidFill>
                            <a:srgbClr val="000000"/>
                          </a:solidFill>
                          <a:latin typeface="Times New Roman"/>
                          <a:ea typeface="Calibri"/>
                          <a:cs typeface="Arial"/>
                        </a:rPr>
                        <a:t>Aussitzen</a:t>
                      </a:r>
                      <a:endParaRPr lang="de-DE" sz="2200" b="1"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ctr">
                        <a:spcAft>
                          <a:spcPts val="0"/>
                        </a:spcAft>
                      </a:pPr>
                      <a:r>
                        <a:rPr lang="de-DE" sz="2200" dirty="0">
                          <a:solidFill>
                            <a:srgbClr val="000000"/>
                          </a:solidFill>
                          <a:latin typeface="Times New Roman"/>
                          <a:ea typeface="Calibri"/>
                          <a:cs typeface="Arial"/>
                        </a:rPr>
                        <a:t>Veränderbarkeit eines Problems</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2200" dirty="0">
                          <a:solidFill>
                            <a:srgbClr val="000000"/>
                          </a:solidFill>
                          <a:latin typeface="Times New Roman"/>
                          <a:ea typeface="Calibri"/>
                          <a:cs typeface="Arial"/>
                        </a:rPr>
                        <a:t>Jungen in dem Alter machen nun mal solchen Blödsinn. Da kann man halt nichts machen.</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768361">
                <a:tc>
                  <a:txBody>
                    <a:bodyPr/>
                    <a:lstStyle/>
                    <a:p>
                      <a:pPr algn="r">
                        <a:spcAft>
                          <a:spcPts val="0"/>
                        </a:spcAft>
                      </a:pPr>
                      <a:r>
                        <a:rPr lang="de-DE" sz="2200" dirty="0">
                          <a:solidFill>
                            <a:srgbClr val="000000"/>
                          </a:solidFill>
                          <a:latin typeface="Times New Roman"/>
                          <a:ea typeface="Calibri"/>
                          <a:cs typeface="Arial"/>
                        </a:rPr>
                        <a:t>4.</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de-DE" sz="2200" b="1" dirty="0">
                          <a:solidFill>
                            <a:srgbClr val="000000"/>
                          </a:solidFill>
                          <a:latin typeface="Times New Roman"/>
                          <a:ea typeface="Calibri"/>
                          <a:cs typeface="Arial"/>
                        </a:rPr>
                        <a:t>Hinkebein</a:t>
                      </a:r>
                      <a:endParaRPr lang="de-DE" sz="2200" b="1"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de-DE"/>
                    </a:p>
                  </a:txBody>
                  <a:tcPr/>
                </a:tc>
                <a:tc>
                  <a:txBody>
                    <a:bodyPr/>
                    <a:lstStyle/>
                    <a:p>
                      <a:pPr algn="ctr">
                        <a:spcAft>
                          <a:spcPts val="0"/>
                        </a:spcAft>
                      </a:pPr>
                      <a:r>
                        <a:rPr lang="de-DE" sz="2200" dirty="0">
                          <a:solidFill>
                            <a:srgbClr val="000000"/>
                          </a:solidFill>
                          <a:latin typeface="Times New Roman"/>
                          <a:ea typeface="Calibri"/>
                          <a:cs typeface="Arial"/>
                        </a:rPr>
                        <a:t>persönliche Fähigkeit zur Veränderung</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2200" dirty="0">
                          <a:solidFill>
                            <a:srgbClr val="000000"/>
                          </a:solidFill>
                          <a:latin typeface="Times New Roman"/>
                          <a:ea typeface="Calibri"/>
                          <a:cs typeface="Arial"/>
                        </a:rPr>
                        <a:t>Ich weiß, dass er immer so einen Blödsinn macht, aber ich kann da einfach nichts dagegen tun.</a:t>
                      </a:r>
                      <a:endParaRPr lang="de-DE" sz="2200" dirty="0">
                        <a:latin typeface="Calibri"/>
                        <a:ea typeface="Calibri"/>
                        <a:cs typeface="Arial"/>
                      </a:endParaRPr>
                    </a:p>
                  </a:txBody>
                  <a:tcPr marL="24556" marR="24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1"/>
          <p:cNvSpPr>
            <a:spLocks noChangeArrowheads="1"/>
          </p:cNvSpPr>
          <p:nvPr/>
        </p:nvSpPr>
        <p:spPr bwMode="auto">
          <a:xfrm>
            <a:off x="0" y="692696"/>
            <a:ext cx="9108504" cy="10464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100013" algn="l"/>
              </a:tabLst>
            </a:pPr>
            <a:r>
              <a:rPr lang="de-DE" sz="2200" b="1" dirty="0">
                <a:latin typeface="Calibri" pitchFamily="34" charset="0"/>
                <a:ea typeface="Calibri"/>
                <a:cs typeface="Arial" pitchFamily="34" charset="0"/>
              </a:rPr>
              <a:t>Umgang mit Abwertungen Problemen im Elterngespräch</a:t>
            </a:r>
            <a:endParaRPr lang="de-DE" sz="2200" dirty="0">
              <a:latin typeface="Calibri" pitchFamily="34" charset="0"/>
              <a:ea typeface="Calibri"/>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100013" algn="l"/>
              </a:tabLst>
            </a:pPr>
            <a:endParaRPr lang="de-DE" sz="2000" b="1" dirty="0">
              <a:solidFill>
                <a:srgbClr val="000000"/>
              </a:solidFill>
              <a:latin typeface="Calibri" pitchFamily="34" charset="0"/>
              <a:ea typeface="Calibri"/>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tab pos="100013" algn="l"/>
              </a:tabLst>
            </a:pPr>
            <a:endParaRPr lang="de-DE" sz="2000" dirty="0">
              <a:solidFill>
                <a:srgbClr val="000000"/>
              </a:solidFill>
              <a:latin typeface="Arial" pitchFamily="34" charset="0"/>
              <a:ea typeface="Calibri"/>
              <a:cs typeface="Arial" pitchFamily="34" charset="0"/>
            </a:endParaRPr>
          </a:p>
        </p:txBody>
      </p:sp>
      <p:sp>
        <p:nvSpPr>
          <p:cNvPr id="8" name="Titel 1"/>
          <p:cNvSpPr>
            <a:spLocks noGrp="1"/>
          </p:cNvSpPr>
          <p:nvPr>
            <p:ph type="title"/>
          </p:nvPr>
        </p:nvSpPr>
        <p:spPr>
          <a:xfrm>
            <a:off x="179512" y="-99392"/>
            <a:ext cx="8784976" cy="1143000"/>
          </a:xfrm>
        </p:spPr>
        <p:txBody>
          <a:bodyPr>
            <a:normAutofit/>
          </a:bodyPr>
          <a:lstStyle/>
          <a:p>
            <a:pPr algn="l"/>
            <a:r>
              <a:rPr lang="de-DE" sz="3300" dirty="0"/>
              <a:t>9. Beratungsresistenz und Problemblindheit</a:t>
            </a:r>
          </a:p>
        </p:txBody>
      </p:sp>
      <p:graphicFrame>
        <p:nvGraphicFramePr>
          <p:cNvPr id="5" name="Tabelle 4"/>
          <p:cNvGraphicFramePr>
            <a:graphicFrameLocks noGrp="1"/>
          </p:cNvGraphicFramePr>
          <p:nvPr/>
        </p:nvGraphicFramePr>
        <p:xfrm>
          <a:off x="107504" y="1196752"/>
          <a:ext cx="8820472" cy="5405120"/>
        </p:xfrm>
        <a:graphic>
          <a:graphicData uri="http://schemas.openxmlformats.org/drawingml/2006/table">
            <a:tbl>
              <a:tblPr/>
              <a:tblGrid>
                <a:gridCol w="296486">
                  <a:extLst>
                    <a:ext uri="{9D8B030D-6E8A-4147-A177-3AD203B41FA5}">
                      <a16:colId xmlns:a16="http://schemas.microsoft.com/office/drawing/2014/main" val="20000"/>
                    </a:ext>
                  </a:extLst>
                </a:gridCol>
                <a:gridCol w="2615934">
                  <a:extLst>
                    <a:ext uri="{9D8B030D-6E8A-4147-A177-3AD203B41FA5}">
                      <a16:colId xmlns:a16="http://schemas.microsoft.com/office/drawing/2014/main" val="20001"/>
                    </a:ext>
                  </a:extLst>
                </a:gridCol>
                <a:gridCol w="1534877">
                  <a:extLst>
                    <a:ext uri="{9D8B030D-6E8A-4147-A177-3AD203B41FA5}">
                      <a16:colId xmlns:a16="http://schemas.microsoft.com/office/drawing/2014/main" val="20002"/>
                    </a:ext>
                  </a:extLst>
                </a:gridCol>
                <a:gridCol w="4373175">
                  <a:extLst>
                    <a:ext uri="{9D8B030D-6E8A-4147-A177-3AD203B41FA5}">
                      <a16:colId xmlns:a16="http://schemas.microsoft.com/office/drawing/2014/main" val="20003"/>
                    </a:ext>
                  </a:extLst>
                </a:gridCol>
              </a:tblGrid>
              <a:tr h="508000">
                <a:tc gridSpan="2">
                  <a:txBody>
                    <a:bodyPr/>
                    <a:lstStyle/>
                    <a:p>
                      <a:pPr algn="l">
                        <a:spcAft>
                          <a:spcPts val="0"/>
                        </a:spcAft>
                      </a:pPr>
                      <a:r>
                        <a:rPr lang="de-DE" sz="1800" dirty="0">
                          <a:solidFill>
                            <a:srgbClr val="000000"/>
                          </a:solidFill>
                          <a:latin typeface="Times New Roman"/>
                          <a:ea typeface="Calibri"/>
                          <a:cs typeface="Arial"/>
                        </a:rPr>
                        <a:t>Abwertungsstufe</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de-DE"/>
                    </a:p>
                  </a:txBody>
                  <a:tcPr/>
                </a:tc>
                <a:tc>
                  <a:txBody>
                    <a:bodyPr/>
                    <a:lstStyle/>
                    <a:p>
                      <a:pPr algn="l">
                        <a:spcAft>
                          <a:spcPts val="0"/>
                        </a:spcAft>
                      </a:pPr>
                      <a:endParaRPr lang="de-DE" sz="1800" dirty="0">
                        <a:latin typeface="Times New Roman"/>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1800" dirty="0">
                          <a:solidFill>
                            <a:srgbClr val="000000"/>
                          </a:solidFill>
                          <a:latin typeface="Times New Roman"/>
                          <a:ea typeface="Calibri"/>
                          <a:cs typeface="Arial"/>
                        </a:rPr>
                        <a:t>Stellen Sie sich folgende Fragen, um auf dieser Ebene das Problem zu analysieren und anschließend zu lösen.</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677333">
                <a:tc>
                  <a:txBody>
                    <a:bodyPr/>
                    <a:lstStyle/>
                    <a:p>
                      <a:pPr algn="r">
                        <a:spcAft>
                          <a:spcPts val="0"/>
                        </a:spcAft>
                      </a:pPr>
                      <a:r>
                        <a:rPr lang="de-DE" sz="1800" dirty="0">
                          <a:solidFill>
                            <a:srgbClr val="000000"/>
                          </a:solidFill>
                          <a:latin typeface="Times New Roman"/>
                          <a:ea typeface="Calibri"/>
                          <a:cs typeface="Arial"/>
                        </a:rPr>
                        <a:t>1.</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1800" dirty="0">
                          <a:solidFill>
                            <a:srgbClr val="000000"/>
                          </a:solidFill>
                          <a:latin typeface="Times New Roman"/>
                          <a:ea typeface="Calibri"/>
                          <a:cs typeface="Arial"/>
                        </a:rPr>
                        <a:t>Existenz eines Problems</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1800" dirty="0">
                          <a:solidFill>
                            <a:srgbClr val="000000"/>
                          </a:solidFill>
                          <a:latin typeface="Times New Roman"/>
                          <a:ea typeface="Calibri"/>
                          <a:cs typeface="Arial"/>
                        </a:rPr>
                        <a:t>Hinschauen</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spcAft>
                          <a:spcPts val="0"/>
                        </a:spcAft>
                        <a:buFont typeface="Times New Roman"/>
                        <a:buChar char="•"/>
                      </a:pPr>
                      <a:r>
                        <a:rPr lang="de-DE" sz="1800" dirty="0">
                          <a:solidFill>
                            <a:srgbClr val="000000"/>
                          </a:solidFill>
                          <a:latin typeface="Times New Roman"/>
                          <a:ea typeface="Calibri"/>
                          <a:cs typeface="Arial"/>
                        </a:rPr>
                        <a:t>Was ist das wirkliche Problem?</a:t>
                      </a:r>
                      <a:endParaRPr lang="de-DE" sz="1800" dirty="0">
                        <a:latin typeface="Calibri"/>
                        <a:ea typeface="Calibri"/>
                        <a:cs typeface="Arial"/>
                      </a:endParaRPr>
                    </a:p>
                    <a:p>
                      <a:pPr marL="342900" lvl="0" indent="-342900" algn="l">
                        <a:spcAft>
                          <a:spcPts val="0"/>
                        </a:spcAft>
                        <a:buFont typeface="Times New Roman"/>
                        <a:buChar char="•"/>
                      </a:pPr>
                      <a:r>
                        <a:rPr lang="de-DE" sz="1800" dirty="0">
                          <a:solidFill>
                            <a:srgbClr val="000000"/>
                          </a:solidFill>
                          <a:latin typeface="Times New Roman"/>
                          <a:ea typeface="Calibri"/>
                          <a:cs typeface="Arial"/>
                        </a:rPr>
                        <a:t>Welche Struktur (einbezogene Personen, Sachverhalte) hat es?</a:t>
                      </a:r>
                      <a:endParaRPr lang="de-DE" sz="1800" dirty="0">
                        <a:latin typeface="Calibri"/>
                        <a:ea typeface="Calibri"/>
                        <a:cs typeface="Arial"/>
                      </a:endParaRPr>
                    </a:p>
                    <a:p>
                      <a:pPr marL="342900" lvl="0" indent="-342900" algn="l">
                        <a:spcAft>
                          <a:spcPts val="0"/>
                        </a:spcAft>
                        <a:buFont typeface="Times New Roman"/>
                        <a:buChar char="•"/>
                      </a:pPr>
                      <a:r>
                        <a:rPr lang="de-DE" sz="1800" dirty="0">
                          <a:solidFill>
                            <a:srgbClr val="000000"/>
                          </a:solidFill>
                          <a:latin typeface="Times New Roman"/>
                          <a:ea typeface="Calibri"/>
                          <a:cs typeface="Arial"/>
                        </a:rPr>
                        <a:t>Wie ist es dazu gekommen?</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185333">
                <a:tc>
                  <a:txBody>
                    <a:bodyPr/>
                    <a:lstStyle/>
                    <a:p>
                      <a:pPr algn="r">
                        <a:spcAft>
                          <a:spcPts val="0"/>
                        </a:spcAft>
                      </a:pPr>
                      <a:r>
                        <a:rPr lang="de-DE" sz="1800" dirty="0">
                          <a:solidFill>
                            <a:srgbClr val="000000"/>
                          </a:solidFill>
                          <a:latin typeface="Times New Roman"/>
                          <a:ea typeface="Calibri"/>
                          <a:cs typeface="Arial"/>
                        </a:rPr>
                        <a:t>2.</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1800" dirty="0">
                          <a:solidFill>
                            <a:srgbClr val="000000"/>
                          </a:solidFill>
                          <a:latin typeface="Times New Roman"/>
                          <a:ea typeface="Calibri"/>
                          <a:cs typeface="Arial"/>
                        </a:rPr>
                        <a:t>Bedeutung eines Problems</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1800" dirty="0">
                          <a:solidFill>
                            <a:srgbClr val="000000"/>
                          </a:solidFill>
                          <a:latin typeface="Times New Roman"/>
                          <a:ea typeface="Calibri"/>
                          <a:cs typeface="Arial"/>
                        </a:rPr>
                        <a:t>Klären</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spcAft>
                          <a:spcPts val="0"/>
                        </a:spcAft>
                        <a:buFont typeface="Times New Roman"/>
                        <a:buChar char="•"/>
                      </a:pPr>
                      <a:r>
                        <a:rPr lang="de-DE" sz="1800" dirty="0">
                          <a:solidFill>
                            <a:srgbClr val="000000"/>
                          </a:solidFill>
                          <a:latin typeface="Times New Roman"/>
                          <a:ea typeface="Calibri"/>
                          <a:cs typeface="Arial"/>
                        </a:rPr>
                        <a:t>Welche Bedeutung hat das Problem für wen?</a:t>
                      </a:r>
                      <a:endParaRPr lang="de-DE" sz="1800" dirty="0">
                        <a:latin typeface="Calibri"/>
                        <a:ea typeface="Calibri"/>
                        <a:cs typeface="Arial"/>
                      </a:endParaRPr>
                    </a:p>
                    <a:p>
                      <a:pPr marL="342900" lvl="0" indent="-342900" algn="l">
                        <a:spcAft>
                          <a:spcPts val="0"/>
                        </a:spcAft>
                        <a:buFont typeface="Times New Roman"/>
                        <a:buChar char="•"/>
                      </a:pPr>
                      <a:r>
                        <a:rPr lang="de-DE" sz="1800" dirty="0">
                          <a:solidFill>
                            <a:srgbClr val="000000"/>
                          </a:solidFill>
                          <a:latin typeface="Times New Roman"/>
                          <a:ea typeface="Calibri"/>
                          <a:cs typeface="Arial"/>
                        </a:rPr>
                        <a:t>Wer ist an seiner Lösung, wer an einer Verhinderung der Lösung interessiert?</a:t>
                      </a:r>
                      <a:endParaRPr lang="de-DE" sz="1800" dirty="0">
                        <a:latin typeface="Calibri"/>
                        <a:ea typeface="Calibri"/>
                        <a:cs typeface="Arial"/>
                      </a:endParaRPr>
                    </a:p>
                    <a:p>
                      <a:pPr marL="342900" lvl="0" indent="-342900" algn="l">
                        <a:spcAft>
                          <a:spcPts val="0"/>
                        </a:spcAft>
                        <a:buFont typeface="Times New Roman"/>
                        <a:buChar char="•"/>
                      </a:pPr>
                      <a:r>
                        <a:rPr lang="de-DE" sz="1800" dirty="0">
                          <a:solidFill>
                            <a:srgbClr val="000000"/>
                          </a:solidFill>
                          <a:latin typeface="Times New Roman"/>
                          <a:ea typeface="Calibri"/>
                          <a:cs typeface="Arial"/>
                        </a:rPr>
                        <a:t>Welche Konsequenzen wird es für wen haben?</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77333">
                <a:tc>
                  <a:txBody>
                    <a:bodyPr/>
                    <a:lstStyle/>
                    <a:p>
                      <a:pPr algn="r">
                        <a:spcAft>
                          <a:spcPts val="0"/>
                        </a:spcAft>
                      </a:pPr>
                      <a:r>
                        <a:rPr lang="en-US" sz="1800" dirty="0">
                          <a:solidFill>
                            <a:srgbClr val="000000"/>
                          </a:solidFill>
                          <a:latin typeface="Times New Roman"/>
                          <a:ea typeface="Calibri"/>
                          <a:cs typeface="Arial"/>
                        </a:rPr>
                        <a:t>3.</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1800" dirty="0">
                          <a:solidFill>
                            <a:srgbClr val="000000"/>
                          </a:solidFill>
                          <a:latin typeface="Times New Roman"/>
                          <a:ea typeface="Calibri"/>
                          <a:cs typeface="Arial"/>
                        </a:rPr>
                        <a:t>Veränderbarkeit eines Problems</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1800" dirty="0">
                          <a:solidFill>
                            <a:srgbClr val="000000"/>
                          </a:solidFill>
                          <a:latin typeface="Times New Roman"/>
                          <a:ea typeface="Calibri"/>
                          <a:cs typeface="Arial"/>
                        </a:rPr>
                        <a:t>Um sich schauen</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spcAft>
                          <a:spcPts val="0"/>
                        </a:spcAft>
                        <a:buFont typeface="Times New Roman"/>
                        <a:buChar char="•"/>
                      </a:pPr>
                      <a:r>
                        <a:rPr lang="de-DE" sz="1800" dirty="0">
                          <a:solidFill>
                            <a:srgbClr val="000000"/>
                          </a:solidFill>
                          <a:latin typeface="Times New Roman"/>
                          <a:ea typeface="Calibri"/>
                          <a:cs typeface="Arial"/>
                        </a:rPr>
                        <a:t>Welche generellen Lösungsmöglichkei­ten, vor allem welche allgemeinen Res­sourcen sind zur Lösung des Problems vorhanden?</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016000">
                <a:tc>
                  <a:txBody>
                    <a:bodyPr/>
                    <a:lstStyle/>
                    <a:p>
                      <a:pPr algn="r">
                        <a:spcAft>
                          <a:spcPts val="0"/>
                        </a:spcAft>
                      </a:pPr>
                      <a:r>
                        <a:rPr lang="de-DE" sz="1800" dirty="0">
                          <a:solidFill>
                            <a:srgbClr val="000000"/>
                          </a:solidFill>
                          <a:latin typeface="Times New Roman"/>
                          <a:ea typeface="Calibri"/>
                          <a:cs typeface="Arial"/>
                        </a:rPr>
                        <a:t>4.</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1800" dirty="0">
                          <a:solidFill>
                            <a:srgbClr val="000000"/>
                          </a:solidFill>
                          <a:latin typeface="Times New Roman"/>
                          <a:ea typeface="Calibri"/>
                          <a:cs typeface="Arial"/>
                        </a:rPr>
                        <a:t>Persönlichen Fähigkeit einer Problemlösung</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de-DE" sz="1800" dirty="0">
                          <a:solidFill>
                            <a:srgbClr val="000000"/>
                          </a:solidFill>
                          <a:latin typeface="Times New Roman"/>
                          <a:ea typeface="Calibri"/>
                          <a:cs typeface="Arial"/>
                        </a:rPr>
                        <a:t>Seine Kraft geziert einsetzen</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l" rtl="0">
                        <a:spcAft>
                          <a:spcPts val="0"/>
                        </a:spcAft>
                        <a:buFont typeface="Times New Roman"/>
                        <a:buChar char="•"/>
                      </a:pPr>
                      <a:r>
                        <a:rPr lang="de-DE" sz="1800" dirty="0">
                          <a:solidFill>
                            <a:srgbClr val="000000"/>
                          </a:solidFill>
                          <a:latin typeface="Times New Roman"/>
                          <a:ea typeface="Calibri"/>
                          <a:cs typeface="Arial"/>
                        </a:rPr>
                        <a:t>• Die Lösung Im Ganzen oder In sinnvollen Schritten In Angriff nehmen.</a:t>
                      </a:r>
                      <a:endParaRPr lang="de-DE" sz="1800" dirty="0">
                        <a:latin typeface="Calibri"/>
                        <a:ea typeface="Calibri"/>
                        <a:cs typeface="Arial"/>
                      </a:endParaRPr>
                    </a:p>
                  </a:txBody>
                  <a:tcPr marL="15679" marR="156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4067944" y="620688"/>
            <a:ext cx="5004048" cy="5940088"/>
          </a:xfrm>
          <a:prstGeom prst="rect">
            <a:avLst/>
          </a:prstGeom>
        </p:spPr>
        <p:txBody>
          <a:bodyPr wrap="square">
            <a:spAutoFit/>
          </a:bodyPr>
          <a:lstStyle/>
          <a:p>
            <a:pPr algn="just"/>
            <a:r>
              <a:rPr lang="de-DE" sz="2000" b="1" dirty="0"/>
              <a:t>Psychologische Spiele</a:t>
            </a:r>
            <a:r>
              <a:rPr lang="de-DE" sz="2000" dirty="0"/>
              <a:t> sind Muster in Gesprächsabläufen, die von unbewussten Motiven gesteuert sind. </a:t>
            </a:r>
          </a:p>
          <a:p>
            <a:pPr algn="just"/>
            <a:endParaRPr lang="de-DE" sz="2000" dirty="0"/>
          </a:p>
          <a:p>
            <a:pPr algn="just"/>
            <a:r>
              <a:rPr lang="de-DE" sz="2000" dirty="0"/>
              <a:t>Sie laufen immer nach bestimmten Regeln ab und enden immer in schlechten Gefühlen oder im Konflikt. </a:t>
            </a:r>
          </a:p>
          <a:p>
            <a:pPr algn="just"/>
            <a:endParaRPr lang="de-DE" sz="2000" dirty="0"/>
          </a:p>
          <a:p>
            <a:pPr algn="just"/>
            <a:r>
              <a:rPr lang="de-DE" sz="2000" dirty="0"/>
              <a:t>Damit erschwert man eine positive Entwicklung der Beziehung. </a:t>
            </a:r>
          </a:p>
          <a:p>
            <a:pPr algn="just"/>
            <a:endParaRPr lang="de-DE" sz="2000" dirty="0"/>
          </a:p>
          <a:p>
            <a:pPr algn="just"/>
            <a:r>
              <a:rPr lang="de-DE" sz="2000" dirty="0"/>
              <a:t>Manche Paare und manche Arbeitsbeziehungen leiden über Jahre an diesen unbewussten Mustern. Obwohl sie immer gleichartig ablaufen und die Beteiligten darunter leiden, bleiben sie unbewusst. </a:t>
            </a:r>
          </a:p>
          <a:p>
            <a:pPr algn="just"/>
            <a:endParaRPr lang="de-DE" sz="2000" dirty="0"/>
          </a:p>
          <a:p>
            <a:pPr algn="just"/>
            <a:r>
              <a:rPr lang="de-DE" sz="2000" dirty="0"/>
              <a:t>Für Beziehungen ist es ein echter Gewinn, diese unbewussten Muster aufzudecken.</a:t>
            </a:r>
          </a:p>
        </p:txBody>
      </p:sp>
      <p:pic>
        <p:nvPicPr>
          <p:cNvPr id="115716" name="Picture 4"/>
          <p:cNvPicPr>
            <a:picLocks noChangeAspect="1" noChangeArrowheads="1"/>
          </p:cNvPicPr>
          <p:nvPr/>
        </p:nvPicPr>
        <p:blipFill>
          <a:blip r:embed="rId2" cstate="print"/>
          <a:srcRect/>
          <a:stretch>
            <a:fillRect/>
          </a:stretch>
        </p:blipFill>
        <p:spPr bwMode="auto">
          <a:xfrm>
            <a:off x="107504" y="1412776"/>
            <a:ext cx="3995936" cy="1031969"/>
          </a:xfrm>
          <a:prstGeom prst="rect">
            <a:avLst/>
          </a:prstGeom>
          <a:noFill/>
          <a:ln w="9525">
            <a:noFill/>
            <a:miter lim="800000"/>
            <a:headEnd/>
            <a:tailEnd/>
          </a:ln>
        </p:spPr>
      </p:pic>
      <p:sp>
        <p:nvSpPr>
          <p:cNvPr id="8" name="Rechteck 7"/>
          <p:cNvSpPr/>
          <p:nvPr/>
        </p:nvSpPr>
        <p:spPr>
          <a:xfrm>
            <a:off x="179512" y="6525344"/>
            <a:ext cx="4572000" cy="215444"/>
          </a:xfrm>
          <a:prstGeom prst="rect">
            <a:avLst/>
          </a:prstGeom>
        </p:spPr>
        <p:txBody>
          <a:bodyPr>
            <a:spAutoFit/>
          </a:bodyPr>
          <a:lstStyle/>
          <a:p>
            <a:r>
              <a:rPr lang="de-DE" sz="800" dirty="0"/>
              <a:t>https://motherbook.de/wp-content/uploads/2013/09/Fotolia_49211881_S.jpg</a:t>
            </a:r>
          </a:p>
        </p:txBody>
      </p:sp>
      <p:sp>
        <p:nvSpPr>
          <p:cNvPr id="7" name="Titel 1"/>
          <p:cNvSpPr>
            <a:spLocks noGrp="1"/>
          </p:cNvSpPr>
          <p:nvPr>
            <p:ph type="title"/>
          </p:nvPr>
        </p:nvSpPr>
        <p:spPr>
          <a:xfrm>
            <a:off x="179512" y="-315416"/>
            <a:ext cx="8784976" cy="1143000"/>
          </a:xfrm>
        </p:spPr>
        <p:txBody>
          <a:bodyPr>
            <a:normAutofit fontScale="90000"/>
          </a:bodyPr>
          <a:lstStyle/>
          <a:p>
            <a:r>
              <a:rPr lang="de-DE" dirty="0"/>
              <a:t>10. Psychologische Spiele – Spielanalyse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674687"/>
            <a:ext cx="9144000" cy="4770537"/>
          </a:xfrm>
          <a:prstGeom prst="rect">
            <a:avLst/>
          </a:prstGeom>
        </p:spPr>
        <p:txBody>
          <a:bodyPr wrap="square">
            <a:spAutoFit/>
          </a:bodyPr>
          <a:lstStyle/>
          <a:p>
            <a:r>
              <a:rPr lang="de-DE" sz="2200" dirty="0"/>
              <a:t>Die vier Diagnoseformen:</a:t>
            </a:r>
          </a:p>
          <a:p>
            <a:endParaRPr lang="de-DE" sz="2200" dirty="0"/>
          </a:p>
          <a:p>
            <a:r>
              <a:rPr lang="de-DE" sz="2000" dirty="0"/>
              <a:t>• </a:t>
            </a:r>
            <a:r>
              <a:rPr lang="de-DE" sz="2000" b="1" dirty="0"/>
              <a:t>Verhaltensdiagnose </a:t>
            </a:r>
            <a:r>
              <a:rPr lang="de-DE" sz="2000" dirty="0"/>
              <a:t>untersucht das äußerlich sichtbare Verhalten durch z.B</a:t>
            </a:r>
          </a:p>
          <a:p>
            <a:r>
              <a:rPr lang="de-DE" sz="2000" dirty="0"/>
              <a:t>   Mimik, Gestik, Stimme, Wortwahl, Körperhaltung usw..</a:t>
            </a:r>
          </a:p>
          <a:p>
            <a:endParaRPr lang="de-DE" sz="2000" dirty="0"/>
          </a:p>
          <a:p>
            <a:r>
              <a:rPr lang="de-DE" sz="2000" dirty="0"/>
              <a:t>• S</a:t>
            </a:r>
            <a:r>
              <a:rPr lang="de-DE" sz="2000" b="1" dirty="0"/>
              <a:t>oziale Diagnose </a:t>
            </a:r>
            <a:r>
              <a:rPr lang="de-DE" sz="2000" dirty="0"/>
              <a:t>untersucht die Reaktion auf einen </a:t>
            </a:r>
          </a:p>
          <a:p>
            <a:r>
              <a:rPr lang="de-DE" sz="2000" dirty="0"/>
              <a:t>   Welcher Ich-Zustand wird eingenommen? </a:t>
            </a:r>
          </a:p>
          <a:p>
            <a:r>
              <a:rPr lang="de-DE" sz="2000" dirty="0"/>
              <a:t>    In welchen Ich-Zustand werde ich „eingeladen“?</a:t>
            </a:r>
          </a:p>
          <a:p>
            <a:endParaRPr lang="de-DE" sz="2000" dirty="0"/>
          </a:p>
          <a:p>
            <a:r>
              <a:rPr lang="de-DE" sz="2000" dirty="0"/>
              <a:t>• </a:t>
            </a:r>
            <a:r>
              <a:rPr lang="de-DE" sz="2000" b="1" dirty="0"/>
              <a:t>Lebensgeschichtliche</a:t>
            </a:r>
            <a:r>
              <a:rPr lang="de-DE" sz="2000" dirty="0"/>
              <a:t> oder </a:t>
            </a:r>
            <a:r>
              <a:rPr lang="de-DE" sz="2000" b="1" dirty="0"/>
              <a:t>historische Diagnose </a:t>
            </a:r>
            <a:r>
              <a:rPr lang="de-DE" sz="2000" dirty="0"/>
              <a:t>untersucht die Zusammenhänge</a:t>
            </a:r>
          </a:p>
          <a:p>
            <a:r>
              <a:rPr lang="de-DE" sz="2000" dirty="0"/>
              <a:t>   von heutigen Reaktionsmustern mit gemachten Erfahrungen aus der Vergangenheit</a:t>
            </a:r>
          </a:p>
          <a:p>
            <a:endParaRPr lang="de-DE" sz="2000" dirty="0"/>
          </a:p>
          <a:p>
            <a:r>
              <a:rPr lang="de-DE" sz="2000" dirty="0"/>
              <a:t>• </a:t>
            </a:r>
            <a:r>
              <a:rPr lang="de-DE" sz="2000" b="1" dirty="0"/>
              <a:t>Phänomenologische</a:t>
            </a:r>
            <a:r>
              <a:rPr lang="de-DE" sz="2000" dirty="0"/>
              <a:t> oder </a:t>
            </a:r>
            <a:r>
              <a:rPr lang="de-DE" sz="2000" b="1" dirty="0"/>
              <a:t>erlebnisbezogene Diagnose </a:t>
            </a:r>
            <a:r>
              <a:rPr lang="de-DE" sz="2000" dirty="0"/>
              <a:t>beschäftigt sich mit dem</a:t>
            </a:r>
          </a:p>
          <a:p>
            <a:r>
              <a:rPr lang="de-DE" sz="2000" dirty="0"/>
              <a:t>   Wieder-Erleben einer belastenden Situation aus der Kindheit oder dem Reagieren in</a:t>
            </a:r>
          </a:p>
          <a:p>
            <a:r>
              <a:rPr lang="de-DE" sz="2000" dirty="0"/>
              <a:t>   der gleichen Form, wie Elternfiguren reagiert haben.</a:t>
            </a:r>
          </a:p>
        </p:txBody>
      </p:sp>
      <p:sp>
        <p:nvSpPr>
          <p:cNvPr id="5" name="Titel 1"/>
          <p:cNvSpPr>
            <a:spLocks noGrp="1"/>
          </p:cNvSpPr>
          <p:nvPr>
            <p:ph type="title"/>
          </p:nvPr>
        </p:nvSpPr>
        <p:spPr>
          <a:xfrm>
            <a:off x="179512" y="-315416"/>
            <a:ext cx="8784976" cy="1143000"/>
          </a:xfrm>
        </p:spPr>
        <p:txBody>
          <a:bodyPr>
            <a:normAutofit fontScale="90000"/>
          </a:bodyPr>
          <a:lstStyle/>
          <a:p>
            <a:r>
              <a:rPr lang="de-DE" dirty="0"/>
              <a:t>10. Psychologische Spiele – Spielanalyse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07504" y="-99392"/>
            <a:ext cx="8928992" cy="1143000"/>
          </a:xfrm>
        </p:spPr>
        <p:txBody>
          <a:bodyPr>
            <a:normAutofit/>
          </a:bodyPr>
          <a:lstStyle/>
          <a:p>
            <a:pPr algn="r"/>
            <a:r>
              <a:rPr lang="de-DE" sz="3000" dirty="0">
                <a:cs typeface="Arial" pitchFamily="34" charset="0"/>
              </a:rPr>
              <a:t>2. Ziele für Elterngespräche nach dem Gmünder Modell</a:t>
            </a:r>
            <a:br>
              <a:rPr lang="de-DE" sz="3000" dirty="0">
                <a:cs typeface="Arial" pitchFamily="34" charset="0"/>
              </a:rPr>
            </a:br>
            <a:r>
              <a:rPr lang="de-DE" sz="3200" dirty="0"/>
              <a:t> </a:t>
            </a:r>
            <a:r>
              <a:rPr lang="de-DE" sz="1800" dirty="0"/>
              <a:t>Aich 2015. S. 28</a:t>
            </a:r>
            <a:endParaRPr lang="de-DE" sz="1800" dirty="0">
              <a:cs typeface="Arial" pitchFamily="34" charset="0"/>
            </a:endParaRPr>
          </a:p>
        </p:txBody>
      </p:sp>
      <p:sp>
        <p:nvSpPr>
          <p:cNvPr id="3" name="Inhaltsplatzhalter 2"/>
          <p:cNvSpPr>
            <a:spLocks noGrp="1"/>
          </p:cNvSpPr>
          <p:nvPr>
            <p:ph idx="1"/>
          </p:nvPr>
        </p:nvSpPr>
        <p:spPr>
          <a:xfrm>
            <a:off x="457200" y="1052736"/>
            <a:ext cx="8435280" cy="5328592"/>
          </a:xfrm>
        </p:spPr>
        <p:txBody>
          <a:bodyPr>
            <a:normAutofit fontScale="92500" lnSpcReduction="20000"/>
          </a:bodyPr>
          <a:lstStyle/>
          <a:p>
            <a:r>
              <a:rPr lang="de-DE" dirty="0"/>
              <a:t>Vertrauen schaffen und Lösungen anstoßen </a:t>
            </a:r>
          </a:p>
          <a:p>
            <a:r>
              <a:rPr lang="de-DE" dirty="0"/>
              <a:t> wertschätzenden und authentischen Ausdruck von Sichtweisen pflegen </a:t>
            </a:r>
          </a:p>
          <a:p>
            <a:r>
              <a:rPr lang="de-DE" dirty="0"/>
              <a:t>Kommunikation auf der Ebene zweier Erwachsener ohne Schuldzuweisungen, d.h. </a:t>
            </a:r>
          </a:p>
          <a:p>
            <a:r>
              <a:rPr lang="de-DE" dirty="0"/>
              <a:t>angst-, „spiel"- und manipulationsfrei kommunizieren </a:t>
            </a:r>
          </a:p>
          <a:p>
            <a:r>
              <a:rPr lang="de-DE" dirty="0"/>
              <a:t>Eltern für Mitarbeit gewinnen. </a:t>
            </a:r>
          </a:p>
          <a:p>
            <a:r>
              <a:rPr lang="de-DE" dirty="0"/>
              <a:t>Eltern anregen, ihre Verantwortung für die Problemlösung zu realisieren </a:t>
            </a:r>
          </a:p>
          <a:p>
            <a:r>
              <a:rPr lang="de-DE" dirty="0"/>
              <a:t>gemeinsam auf den Weg zum Wohle der Kinder und Jugendlichen machen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79512" y="-315416"/>
            <a:ext cx="8784976"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de-DE" sz="3500" b="0" i="0" u="none" strike="noStrike" kern="1200" cap="none" spc="0" normalizeH="0" baseline="0" noProof="0" dirty="0">
                <a:ln>
                  <a:noFill/>
                </a:ln>
                <a:solidFill>
                  <a:schemeClr val="tx1"/>
                </a:solidFill>
                <a:effectLst/>
                <a:uLnTx/>
                <a:uFillTx/>
                <a:latin typeface="+mj-lt"/>
                <a:ea typeface="+mj-ea"/>
                <a:cs typeface="+mj-cs"/>
              </a:rPr>
              <a:t>11. Das Dramadreieck zur Analyse von Spielen</a:t>
            </a:r>
          </a:p>
        </p:txBody>
      </p:sp>
      <p:pic>
        <p:nvPicPr>
          <p:cNvPr id="107521" name="Picture 1"/>
          <p:cNvPicPr>
            <a:picLocks noChangeAspect="1" noChangeArrowheads="1"/>
          </p:cNvPicPr>
          <p:nvPr/>
        </p:nvPicPr>
        <p:blipFill>
          <a:blip r:embed="rId3" cstate="print"/>
          <a:srcRect/>
          <a:stretch>
            <a:fillRect/>
          </a:stretch>
        </p:blipFill>
        <p:spPr bwMode="auto">
          <a:xfrm>
            <a:off x="395536" y="1052736"/>
            <a:ext cx="8353166" cy="5444314"/>
          </a:xfrm>
          <a:prstGeom prst="rect">
            <a:avLst/>
          </a:prstGeom>
          <a:noFill/>
          <a:ln w="9525">
            <a:noFill/>
            <a:miter lim="800000"/>
            <a:headEnd/>
            <a:tailEnd/>
          </a:ln>
        </p:spPr>
      </p:pic>
      <p:sp>
        <p:nvSpPr>
          <p:cNvPr id="5" name="Pfeil nach links und rechts 4"/>
          <p:cNvSpPr/>
          <p:nvPr/>
        </p:nvSpPr>
        <p:spPr>
          <a:xfrm>
            <a:off x="3635896" y="1844824"/>
            <a:ext cx="1728192" cy="864096"/>
          </a:xfrm>
          <a:prstGeom prst="lef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Pfeil nach links und rechts 5"/>
          <p:cNvSpPr/>
          <p:nvPr/>
        </p:nvSpPr>
        <p:spPr>
          <a:xfrm rot="1990109">
            <a:off x="2339752" y="3356992"/>
            <a:ext cx="1728192" cy="864096"/>
          </a:xfrm>
          <a:prstGeom prst="lef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 name="Pfeil nach links und rechts 6"/>
          <p:cNvSpPr/>
          <p:nvPr/>
        </p:nvSpPr>
        <p:spPr>
          <a:xfrm rot="19206324">
            <a:off x="5152023" y="3378585"/>
            <a:ext cx="1728192" cy="864096"/>
          </a:xfrm>
          <a:prstGeom prst="leftRigh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txBox="1">
            <a:spLocks/>
          </p:cNvSpPr>
          <p:nvPr/>
        </p:nvSpPr>
        <p:spPr>
          <a:xfrm>
            <a:off x="179512" y="-315416"/>
            <a:ext cx="8784976"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de-DE" sz="3500" b="0" i="0" u="none" strike="noStrike" kern="1200" cap="none" spc="0" normalizeH="0" baseline="0" noProof="0" dirty="0">
                <a:ln>
                  <a:noFill/>
                </a:ln>
                <a:solidFill>
                  <a:schemeClr val="tx1"/>
                </a:solidFill>
                <a:effectLst/>
                <a:uLnTx/>
                <a:uFillTx/>
                <a:latin typeface="+mj-lt"/>
                <a:ea typeface="+mj-ea"/>
                <a:cs typeface="+mj-cs"/>
              </a:rPr>
              <a:t>12. Das Gewinndreieck als Alternative</a:t>
            </a:r>
          </a:p>
        </p:txBody>
      </p:sp>
      <p:sp>
        <p:nvSpPr>
          <p:cNvPr id="11" name="Rechteck 10"/>
          <p:cNvSpPr/>
          <p:nvPr/>
        </p:nvSpPr>
        <p:spPr>
          <a:xfrm>
            <a:off x="5724128" y="1340768"/>
            <a:ext cx="2592288"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2" name="Rechteck 11"/>
          <p:cNvSpPr/>
          <p:nvPr/>
        </p:nvSpPr>
        <p:spPr>
          <a:xfrm>
            <a:off x="3347864" y="4581128"/>
            <a:ext cx="2592288" cy="15841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36194" name="Picture 2"/>
          <p:cNvPicPr>
            <a:picLocks noChangeAspect="1" noChangeArrowheads="1"/>
          </p:cNvPicPr>
          <p:nvPr/>
        </p:nvPicPr>
        <p:blipFill>
          <a:blip r:embed="rId3" cstate="print"/>
          <a:srcRect/>
          <a:stretch>
            <a:fillRect/>
          </a:stretch>
        </p:blipFill>
        <p:spPr bwMode="auto">
          <a:xfrm>
            <a:off x="193884" y="764704"/>
            <a:ext cx="8950116" cy="5688633"/>
          </a:xfrm>
          <a:prstGeom prst="rect">
            <a:avLst/>
          </a:prstGeom>
          <a:noFill/>
          <a:ln w="9525">
            <a:noFill/>
            <a:miter lim="800000"/>
            <a:headEnd/>
            <a:tailEnd/>
          </a:ln>
        </p:spPr>
      </p:pic>
      <p:cxnSp>
        <p:nvCxnSpPr>
          <p:cNvPr id="6" name="Gerade Verbindung mit Pfeil 5"/>
          <p:cNvCxnSpPr/>
          <p:nvPr/>
        </p:nvCxnSpPr>
        <p:spPr>
          <a:xfrm>
            <a:off x="3347864" y="1268760"/>
            <a:ext cx="2664296" cy="72008"/>
          </a:xfrm>
          <a:prstGeom prst="straightConnector1">
            <a:avLst/>
          </a:prstGeom>
          <a:ln w="571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899592" y="1700808"/>
            <a:ext cx="2664296" cy="3888432"/>
          </a:xfrm>
          <a:prstGeom prst="straightConnector1">
            <a:avLst/>
          </a:prstGeom>
          <a:ln w="571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Gerade Verbindung mit Pfeil 7"/>
          <p:cNvCxnSpPr/>
          <p:nvPr/>
        </p:nvCxnSpPr>
        <p:spPr>
          <a:xfrm flipH="1">
            <a:off x="5724128" y="1772816"/>
            <a:ext cx="2736304" cy="3816424"/>
          </a:xfrm>
          <a:prstGeom prst="straightConnector1">
            <a:avLst/>
          </a:prstGeom>
          <a:ln w="571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Gerade Verbindung mit Pfeil 8"/>
          <p:cNvCxnSpPr/>
          <p:nvPr/>
        </p:nvCxnSpPr>
        <p:spPr>
          <a:xfrm>
            <a:off x="4211960" y="2852936"/>
            <a:ext cx="872480" cy="8384"/>
          </a:xfrm>
          <a:prstGeom prst="straightConnector1">
            <a:avLst/>
          </a:prstGeom>
          <a:ln w="571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3" name="Gerade Verbindung mit Pfeil 12"/>
          <p:cNvCxnSpPr/>
          <p:nvPr/>
        </p:nvCxnSpPr>
        <p:spPr>
          <a:xfrm>
            <a:off x="3419872" y="3284984"/>
            <a:ext cx="360040" cy="576064"/>
          </a:xfrm>
          <a:prstGeom prst="straightConnector1">
            <a:avLst/>
          </a:prstGeom>
          <a:ln w="571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 name="Gerade Verbindung mit Pfeil 13"/>
          <p:cNvCxnSpPr/>
          <p:nvPr/>
        </p:nvCxnSpPr>
        <p:spPr>
          <a:xfrm flipH="1">
            <a:off x="5508104" y="3284984"/>
            <a:ext cx="432048" cy="648072"/>
          </a:xfrm>
          <a:prstGeom prst="straightConnector1">
            <a:avLst/>
          </a:prstGeom>
          <a:ln w="57150">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a:xfrm>
            <a:off x="179512" y="-315416"/>
            <a:ext cx="8784976" cy="11430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de-DE" sz="3500" b="0" i="0" u="none" strike="noStrike" kern="1200" cap="none" spc="0" normalizeH="0" baseline="0" noProof="0" dirty="0">
                <a:ln>
                  <a:noFill/>
                </a:ln>
                <a:solidFill>
                  <a:schemeClr val="tx1"/>
                </a:solidFill>
                <a:effectLst/>
                <a:uLnTx/>
                <a:uFillTx/>
                <a:latin typeface="+mj-lt"/>
                <a:ea typeface="+mj-ea"/>
                <a:cs typeface="+mj-cs"/>
              </a:rPr>
              <a:t>13. Das Gemünder Modell</a:t>
            </a:r>
            <a:r>
              <a:rPr kumimoji="0" lang="de-DE" sz="3500" b="0" i="0" u="none" strike="noStrike" kern="1200" cap="none" spc="0" normalizeH="0" noProof="0" dirty="0">
                <a:ln>
                  <a:noFill/>
                </a:ln>
                <a:solidFill>
                  <a:schemeClr val="tx1"/>
                </a:solidFill>
                <a:effectLst/>
                <a:uLnTx/>
                <a:uFillTx/>
                <a:latin typeface="+mj-lt"/>
                <a:ea typeface="+mj-ea"/>
                <a:cs typeface="+mj-cs"/>
              </a:rPr>
              <a:t> im Einsatz</a:t>
            </a:r>
            <a:endParaRPr kumimoji="0" lang="de-DE" sz="3500" b="0" i="0" u="none" strike="noStrike" kern="1200" cap="none" spc="0" normalizeH="0" baseline="0" noProof="0" dirty="0">
              <a:ln>
                <a:noFill/>
              </a:ln>
              <a:solidFill>
                <a:schemeClr val="tx1"/>
              </a:solidFill>
              <a:effectLst/>
              <a:uLnTx/>
              <a:uFillTx/>
              <a:latin typeface="+mj-lt"/>
              <a:ea typeface="+mj-ea"/>
              <a:cs typeface="+mj-cs"/>
            </a:endParaRPr>
          </a:p>
        </p:txBody>
      </p:sp>
      <p:graphicFrame>
        <p:nvGraphicFramePr>
          <p:cNvPr id="7" name="Tabelle 6"/>
          <p:cNvGraphicFramePr>
            <a:graphicFrameLocks noGrp="1"/>
          </p:cNvGraphicFramePr>
          <p:nvPr/>
        </p:nvGraphicFramePr>
        <p:xfrm>
          <a:off x="179512" y="620688"/>
          <a:ext cx="8820472" cy="6156368"/>
        </p:xfrm>
        <a:graphic>
          <a:graphicData uri="http://schemas.openxmlformats.org/drawingml/2006/table">
            <a:tbl>
              <a:tblPr/>
              <a:tblGrid>
                <a:gridCol w="334305">
                  <a:extLst>
                    <a:ext uri="{9D8B030D-6E8A-4147-A177-3AD203B41FA5}">
                      <a16:colId xmlns:a16="http://schemas.microsoft.com/office/drawing/2014/main" val="20000"/>
                    </a:ext>
                  </a:extLst>
                </a:gridCol>
                <a:gridCol w="8486167">
                  <a:extLst>
                    <a:ext uri="{9D8B030D-6E8A-4147-A177-3AD203B41FA5}">
                      <a16:colId xmlns:a16="http://schemas.microsoft.com/office/drawing/2014/main" val="20001"/>
                    </a:ext>
                  </a:extLst>
                </a:gridCol>
              </a:tblGrid>
              <a:tr h="287281">
                <a:tc gridSpan="2">
                  <a:txBody>
                    <a:bodyPr/>
                    <a:lstStyle/>
                    <a:p>
                      <a:pPr algn="l">
                        <a:spcAft>
                          <a:spcPts val="0"/>
                        </a:spcAft>
                      </a:pPr>
                      <a:r>
                        <a:rPr lang="de-DE" sz="1900" b="1" kern="1200" dirty="0">
                          <a:solidFill>
                            <a:srgbClr val="000000"/>
                          </a:solidFill>
                          <a:latin typeface="Arial" pitchFamily="34" charset="0"/>
                          <a:ea typeface="Calibri"/>
                          <a:cs typeface="Arial" pitchFamily="34" charset="0"/>
                        </a:rPr>
                        <a:t>In diese Spiele geraten Lehrkräfte und Eltern vermutlich am häufigsten</a:t>
                      </a:r>
                      <a:r>
                        <a:rPr lang="de-DE" sz="1900" kern="1200" dirty="0">
                          <a:solidFill>
                            <a:srgbClr val="000000"/>
                          </a:solidFill>
                          <a:latin typeface="Arial" pitchFamily="34" charset="0"/>
                          <a:ea typeface="Calibri"/>
                          <a:cs typeface="Arial" pitchFamily="34" charset="0"/>
                        </a:rPr>
                        <a:t>: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de-DE"/>
                    </a:p>
                  </a:txBody>
                  <a:tcPr/>
                </a:tc>
                <a:extLst>
                  <a:ext uri="{0D108BD9-81ED-4DB2-BD59-A6C34878D82A}">
                    <a16:rowId xmlns:a16="http://schemas.microsoft.com/office/drawing/2014/main" val="10000"/>
                  </a:ext>
                </a:extLst>
              </a:tr>
              <a:tr h="287281">
                <a:tc>
                  <a:txBody>
                    <a:bodyPr/>
                    <a:lstStyle/>
                    <a:p>
                      <a:pPr algn="l">
                        <a:spcAft>
                          <a:spcPts val="0"/>
                        </a:spcAft>
                      </a:pPr>
                      <a:r>
                        <a:rPr lang="de-DE" sz="1900" kern="1200" dirty="0">
                          <a:solidFill>
                            <a:srgbClr val="000000"/>
                          </a:solidFill>
                          <a:latin typeface="Arial" pitchFamily="34" charset="0"/>
                          <a:ea typeface="Calibri"/>
                          <a:cs typeface="Arial" pitchFamily="34" charset="0"/>
                        </a:rPr>
                        <a:t>1.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kern="1200" dirty="0">
                          <a:solidFill>
                            <a:srgbClr val="000000"/>
                          </a:solidFill>
                          <a:latin typeface="Arial" pitchFamily="34" charset="0"/>
                          <a:ea typeface="Calibri"/>
                          <a:cs typeface="Arial" pitchFamily="34" charset="0"/>
                        </a:rPr>
                        <a:t>Das "Ja, aber.. ."-Spiel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1"/>
                  </a:ext>
                </a:extLst>
              </a:tr>
              <a:tr h="287281">
                <a:tc>
                  <a:txBody>
                    <a:bodyPr/>
                    <a:lstStyle/>
                    <a:p>
                      <a:pPr algn="l">
                        <a:spcAft>
                          <a:spcPts val="0"/>
                        </a:spcAft>
                      </a:pPr>
                      <a:r>
                        <a:rPr lang="de-DE" sz="1900" kern="1200" dirty="0">
                          <a:solidFill>
                            <a:srgbClr val="000000"/>
                          </a:solidFill>
                          <a:latin typeface="Arial" pitchFamily="34" charset="0"/>
                          <a:ea typeface="Calibri"/>
                          <a:cs typeface="Arial" pitchFamily="34" charset="0"/>
                        </a:rPr>
                        <a:t>2.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kern="1200" dirty="0">
                          <a:solidFill>
                            <a:srgbClr val="000000"/>
                          </a:solidFill>
                          <a:latin typeface="Arial" pitchFamily="34" charset="0"/>
                          <a:ea typeface="Calibri"/>
                          <a:cs typeface="Arial" pitchFamily="34" charset="0"/>
                        </a:rPr>
                        <a:t>Das "Gerichtssaal"-Spiel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287281">
                <a:tc>
                  <a:txBody>
                    <a:bodyPr/>
                    <a:lstStyle/>
                    <a:p>
                      <a:pPr algn="l">
                        <a:spcAft>
                          <a:spcPts val="0"/>
                        </a:spcAft>
                      </a:pPr>
                      <a:r>
                        <a:rPr lang="de-DE" sz="1900" kern="1200" dirty="0">
                          <a:solidFill>
                            <a:srgbClr val="000000"/>
                          </a:solidFill>
                          <a:latin typeface="Arial" pitchFamily="34" charset="0"/>
                          <a:ea typeface="Calibri"/>
                          <a:cs typeface="Arial" pitchFamily="34" charset="0"/>
                        </a:rPr>
                        <a:t>3.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kern="1200" dirty="0">
                          <a:solidFill>
                            <a:srgbClr val="000000"/>
                          </a:solidFill>
                          <a:latin typeface="Arial" pitchFamily="34" charset="0"/>
                          <a:ea typeface="Calibri"/>
                          <a:cs typeface="Arial" pitchFamily="34" charset="0"/>
                        </a:rPr>
                        <a:t>Das "Makel"-Spiel"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87281">
                <a:tc>
                  <a:txBody>
                    <a:bodyPr/>
                    <a:lstStyle/>
                    <a:p>
                      <a:pPr algn="l">
                        <a:spcAft>
                          <a:spcPts val="0"/>
                        </a:spcAft>
                      </a:pPr>
                      <a:r>
                        <a:rPr lang="de-DE" sz="1900" kern="1200" dirty="0">
                          <a:solidFill>
                            <a:srgbClr val="000000"/>
                          </a:solidFill>
                          <a:latin typeface="Arial" pitchFamily="34" charset="0"/>
                          <a:ea typeface="Calibri"/>
                          <a:cs typeface="Arial" pitchFamily="34" charset="0"/>
                        </a:rPr>
                        <a:t>4.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kern="1200" dirty="0">
                          <a:solidFill>
                            <a:srgbClr val="000000"/>
                          </a:solidFill>
                          <a:latin typeface="Arial" pitchFamily="34" charset="0"/>
                          <a:ea typeface="Calibri"/>
                          <a:cs typeface="Arial" pitchFamily="34" charset="0"/>
                        </a:rPr>
                        <a:t>Das "Wir schaffen das schon!"-Spiel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287281">
                <a:tc>
                  <a:txBody>
                    <a:bodyPr/>
                    <a:lstStyle/>
                    <a:p>
                      <a:pPr algn="l">
                        <a:spcAft>
                          <a:spcPts val="0"/>
                        </a:spcAft>
                      </a:pPr>
                      <a:r>
                        <a:rPr lang="de-DE" sz="1900" kern="1200" dirty="0">
                          <a:solidFill>
                            <a:srgbClr val="000000"/>
                          </a:solidFill>
                          <a:latin typeface="Arial" pitchFamily="34" charset="0"/>
                          <a:ea typeface="Calibri"/>
                          <a:cs typeface="Arial" pitchFamily="34" charset="0"/>
                        </a:rPr>
                        <a:t>5.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kern="1200" dirty="0">
                          <a:solidFill>
                            <a:srgbClr val="000000"/>
                          </a:solidFill>
                          <a:latin typeface="Arial" pitchFamily="34" charset="0"/>
                          <a:ea typeface="Calibri"/>
                          <a:cs typeface="Arial" pitchFamily="34" charset="0"/>
                        </a:rPr>
                        <a:t>Das "Ich bin dumm"-Spiel </a:t>
                      </a:r>
                    </a:p>
                    <a:p>
                      <a:pPr algn="just">
                        <a:spcAft>
                          <a:spcPts val="0"/>
                        </a:spcAft>
                      </a:pP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287281">
                <a:tc gridSpan="2">
                  <a:txBody>
                    <a:bodyPr/>
                    <a:lstStyle/>
                    <a:p>
                      <a:pPr algn="just">
                        <a:spcAft>
                          <a:spcPts val="0"/>
                        </a:spcAft>
                      </a:pPr>
                      <a:r>
                        <a:rPr lang="de-DE" sz="1900" b="1" kern="1200" dirty="0">
                          <a:solidFill>
                            <a:srgbClr val="000000"/>
                          </a:solidFill>
                          <a:latin typeface="Arial" pitchFamily="34" charset="0"/>
                          <a:ea typeface="Calibri"/>
                          <a:cs typeface="Arial" pitchFamily="34" charset="0"/>
                        </a:rPr>
                        <a:t>Die Darstellung der Spiele folgt diesem Schema</a:t>
                      </a:r>
                      <a:r>
                        <a:rPr lang="de-DE" sz="1900" kern="1200" dirty="0">
                          <a:solidFill>
                            <a:srgbClr val="000000"/>
                          </a:solidFill>
                          <a:latin typeface="Arial" pitchFamily="34" charset="0"/>
                          <a:ea typeface="Calibri"/>
                          <a:cs typeface="Arial" pitchFamily="34" charset="0"/>
                        </a:rPr>
                        <a:t>: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hMerge="1">
                  <a:txBody>
                    <a:bodyPr/>
                    <a:lstStyle/>
                    <a:p>
                      <a:endParaRPr lang="de-DE"/>
                    </a:p>
                  </a:txBody>
                  <a:tcPr/>
                </a:tc>
                <a:extLst>
                  <a:ext uri="{0D108BD9-81ED-4DB2-BD59-A6C34878D82A}">
                    <a16:rowId xmlns:a16="http://schemas.microsoft.com/office/drawing/2014/main" val="10006"/>
                  </a:ext>
                </a:extLst>
              </a:tr>
              <a:tr h="566421">
                <a:tc>
                  <a:txBody>
                    <a:bodyPr/>
                    <a:lstStyle/>
                    <a:p>
                      <a:pPr algn="l">
                        <a:spcAft>
                          <a:spcPts val="0"/>
                        </a:spcAft>
                      </a:pPr>
                      <a:r>
                        <a:rPr lang="de-DE" sz="1900" kern="1200" dirty="0">
                          <a:solidFill>
                            <a:srgbClr val="000000"/>
                          </a:solidFill>
                          <a:latin typeface="Arial" pitchFamily="34" charset="0"/>
                          <a:ea typeface="Calibri"/>
                          <a:cs typeface="Arial" pitchFamily="34" charset="0"/>
                        </a:rPr>
                        <a:t>1.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b="1" kern="1200" dirty="0">
                          <a:solidFill>
                            <a:srgbClr val="000000"/>
                          </a:solidFill>
                          <a:latin typeface="Arial" pitchFamily="34" charset="0"/>
                          <a:ea typeface="Calibri"/>
                          <a:cs typeface="Arial" pitchFamily="34" charset="0"/>
                        </a:rPr>
                        <a:t>Allgemeines</a:t>
                      </a:r>
                      <a:r>
                        <a:rPr lang="de-DE" sz="1900" kern="1200" dirty="0">
                          <a:solidFill>
                            <a:srgbClr val="000000"/>
                          </a:solidFill>
                          <a:latin typeface="Arial" pitchFamily="34" charset="0"/>
                          <a:ea typeface="Calibri"/>
                          <a:cs typeface="Arial" pitchFamily="34" charset="0"/>
                        </a:rPr>
                        <a:t>: </a:t>
                      </a:r>
                      <a:endParaRPr lang="de-DE" sz="1900" dirty="0">
                        <a:latin typeface="Arial" pitchFamily="34" charset="0"/>
                        <a:ea typeface="Calibri"/>
                        <a:cs typeface="Arial" pitchFamily="34" charset="0"/>
                      </a:endParaRPr>
                    </a:p>
                    <a:p>
                      <a:pPr algn="just">
                        <a:spcAft>
                          <a:spcPts val="0"/>
                        </a:spcAft>
                      </a:pPr>
                      <a:r>
                        <a:rPr lang="de-DE" sz="1900" kern="1200" dirty="0">
                          <a:solidFill>
                            <a:srgbClr val="000000"/>
                          </a:solidFill>
                          <a:latin typeface="Arial" pitchFamily="34" charset="0"/>
                          <a:ea typeface="Calibri"/>
                          <a:cs typeface="Arial" pitchFamily="34" charset="0"/>
                        </a:rPr>
                        <a:t>allgemeine Informationen zu dem jeweiligen Spiel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7"/>
                  </a:ext>
                </a:extLst>
              </a:tr>
              <a:tr h="566421">
                <a:tc>
                  <a:txBody>
                    <a:bodyPr/>
                    <a:lstStyle/>
                    <a:p>
                      <a:pPr algn="l">
                        <a:spcAft>
                          <a:spcPts val="0"/>
                        </a:spcAft>
                      </a:pPr>
                      <a:r>
                        <a:rPr lang="de-DE" sz="1900" kern="1200" dirty="0">
                          <a:solidFill>
                            <a:srgbClr val="000000"/>
                          </a:solidFill>
                          <a:latin typeface="Arial" pitchFamily="34" charset="0"/>
                          <a:ea typeface="Calibri"/>
                          <a:cs typeface="Arial" pitchFamily="34" charset="0"/>
                        </a:rPr>
                        <a:t>2.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b="1" kern="1200" dirty="0">
                          <a:solidFill>
                            <a:srgbClr val="000000"/>
                          </a:solidFill>
                          <a:latin typeface="Arial" pitchFamily="34" charset="0"/>
                          <a:ea typeface="Calibri"/>
                          <a:cs typeface="Arial" pitchFamily="34" charset="0"/>
                        </a:rPr>
                        <a:t>Spielverlauf</a:t>
                      </a:r>
                      <a:r>
                        <a:rPr lang="de-DE" sz="1900" kern="1200" dirty="0">
                          <a:solidFill>
                            <a:srgbClr val="000000"/>
                          </a:solidFill>
                          <a:latin typeface="Arial" pitchFamily="34" charset="0"/>
                          <a:ea typeface="Calibri"/>
                          <a:cs typeface="Arial" pitchFamily="34" charset="0"/>
                        </a:rPr>
                        <a:t>: </a:t>
                      </a:r>
                      <a:endParaRPr lang="de-DE" sz="1900" dirty="0">
                        <a:latin typeface="Arial" pitchFamily="34" charset="0"/>
                        <a:ea typeface="Calibri"/>
                        <a:cs typeface="Arial" pitchFamily="34" charset="0"/>
                      </a:endParaRPr>
                    </a:p>
                    <a:p>
                      <a:pPr algn="just">
                        <a:spcAft>
                          <a:spcPts val="0"/>
                        </a:spcAft>
                      </a:pPr>
                      <a:r>
                        <a:rPr lang="de-DE" sz="1900" kern="1200" dirty="0">
                          <a:solidFill>
                            <a:srgbClr val="000000"/>
                          </a:solidFill>
                          <a:latin typeface="Arial" pitchFamily="34" charset="0"/>
                          <a:ea typeface="Calibri"/>
                          <a:cs typeface="Arial" pitchFamily="34" charset="0"/>
                        </a:rPr>
                        <a:t>Der Spielverlauf wird anhand der Spielformel dargestellt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566421">
                <a:tc>
                  <a:txBody>
                    <a:bodyPr/>
                    <a:lstStyle/>
                    <a:p>
                      <a:pPr algn="l">
                        <a:spcAft>
                          <a:spcPts val="0"/>
                        </a:spcAft>
                      </a:pPr>
                      <a:r>
                        <a:rPr lang="de-DE" sz="1900" kern="1200" dirty="0">
                          <a:solidFill>
                            <a:srgbClr val="000000"/>
                          </a:solidFill>
                          <a:latin typeface="Arial" pitchFamily="34" charset="0"/>
                          <a:ea typeface="Calibri"/>
                          <a:cs typeface="Arial" pitchFamily="34" charset="0"/>
                        </a:rPr>
                        <a:t>3.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b="1" kern="1200" dirty="0">
                          <a:solidFill>
                            <a:srgbClr val="000000"/>
                          </a:solidFill>
                          <a:latin typeface="Arial" pitchFamily="34" charset="0"/>
                          <a:ea typeface="Calibri"/>
                          <a:cs typeface="Arial" pitchFamily="34" charset="0"/>
                        </a:rPr>
                        <a:t>Elterngespräch konkret - ein Fallbeispiel</a:t>
                      </a:r>
                      <a:r>
                        <a:rPr lang="de-DE" sz="1900" kern="1200" dirty="0">
                          <a:solidFill>
                            <a:srgbClr val="000000"/>
                          </a:solidFill>
                          <a:latin typeface="Arial" pitchFamily="34" charset="0"/>
                          <a:ea typeface="Calibri"/>
                          <a:cs typeface="Arial" pitchFamily="34" charset="0"/>
                        </a:rPr>
                        <a:t>: </a:t>
                      </a:r>
                      <a:endParaRPr lang="de-DE" sz="1900" dirty="0">
                        <a:latin typeface="Arial" pitchFamily="34" charset="0"/>
                        <a:ea typeface="Calibri"/>
                        <a:cs typeface="Arial" pitchFamily="34" charset="0"/>
                      </a:endParaRPr>
                    </a:p>
                    <a:p>
                      <a:pPr algn="just">
                        <a:spcAft>
                          <a:spcPts val="0"/>
                        </a:spcAft>
                      </a:pPr>
                      <a:r>
                        <a:rPr lang="de-DE" sz="1900" kern="1200" dirty="0">
                          <a:solidFill>
                            <a:srgbClr val="000000"/>
                          </a:solidFill>
                          <a:latin typeface="Arial" pitchFamily="34" charset="0"/>
                          <a:ea typeface="Calibri"/>
                          <a:cs typeface="Arial" pitchFamily="34" charset="0"/>
                        </a:rPr>
                        <a:t>Das Fallbeispiel veranschaulicht den beschriebenen Spielverlauf.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9"/>
                  </a:ext>
                </a:extLst>
              </a:tr>
              <a:tr h="566421">
                <a:tc>
                  <a:txBody>
                    <a:bodyPr/>
                    <a:lstStyle/>
                    <a:p>
                      <a:pPr algn="l">
                        <a:spcAft>
                          <a:spcPts val="0"/>
                        </a:spcAft>
                      </a:pPr>
                      <a:r>
                        <a:rPr lang="de-DE" sz="1900" kern="1200" dirty="0">
                          <a:solidFill>
                            <a:srgbClr val="000000"/>
                          </a:solidFill>
                          <a:latin typeface="Arial" pitchFamily="34" charset="0"/>
                          <a:ea typeface="Calibri"/>
                          <a:cs typeface="Arial" pitchFamily="34" charset="0"/>
                        </a:rPr>
                        <a:t>4.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b="1" kern="1200" dirty="0">
                          <a:solidFill>
                            <a:srgbClr val="000000"/>
                          </a:solidFill>
                          <a:latin typeface="Arial" pitchFamily="34" charset="0"/>
                          <a:ea typeface="Calibri"/>
                          <a:cs typeface="Arial" pitchFamily="34" charset="0"/>
                        </a:rPr>
                        <a:t>Grundthemen der Spieler</a:t>
                      </a:r>
                      <a:r>
                        <a:rPr lang="de-DE" sz="1900" kern="1200" dirty="0">
                          <a:solidFill>
                            <a:srgbClr val="000000"/>
                          </a:solidFill>
                          <a:latin typeface="Arial" pitchFamily="34" charset="0"/>
                          <a:ea typeface="Calibri"/>
                          <a:cs typeface="Arial" pitchFamily="34" charset="0"/>
                        </a:rPr>
                        <a:t>: </a:t>
                      </a:r>
                      <a:endParaRPr lang="de-DE" sz="1900" dirty="0">
                        <a:latin typeface="Arial" pitchFamily="34" charset="0"/>
                        <a:ea typeface="Calibri"/>
                        <a:cs typeface="Arial" pitchFamily="34" charset="0"/>
                      </a:endParaRPr>
                    </a:p>
                    <a:p>
                      <a:pPr algn="just">
                        <a:spcAft>
                          <a:spcPts val="0"/>
                        </a:spcAft>
                      </a:pPr>
                      <a:r>
                        <a:rPr lang="de-DE" sz="1900" kern="1200" dirty="0">
                          <a:solidFill>
                            <a:srgbClr val="000000"/>
                          </a:solidFill>
                          <a:latin typeface="Arial" pitchFamily="34" charset="0"/>
                          <a:ea typeface="Calibri"/>
                          <a:cs typeface="Arial" pitchFamily="34" charset="0"/>
                        </a:rPr>
                        <a:t>Die Beweggründe der Spieler werden analysiert.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0"/>
                  </a:ext>
                </a:extLst>
              </a:tr>
              <a:tr h="566421">
                <a:tc>
                  <a:txBody>
                    <a:bodyPr/>
                    <a:lstStyle/>
                    <a:p>
                      <a:pPr algn="l">
                        <a:spcAft>
                          <a:spcPts val="0"/>
                        </a:spcAft>
                      </a:pPr>
                      <a:r>
                        <a:rPr lang="de-DE" sz="1900" kern="1200" dirty="0">
                          <a:solidFill>
                            <a:srgbClr val="000000"/>
                          </a:solidFill>
                          <a:latin typeface="Arial" pitchFamily="34" charset="0"/>
                          <a:ea typeface="Calibri"/>
                          <a:cs typeface="Arial" pitchFamily="34" charset="0"/>
                        </a:rPr>
                        <a:t>5.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a:noFill/>
                    </a:lnB>
                  </a:tcPr>
                </a:tc>
                <a:tc>
                  <a:txBody>
                    <a:bodyPr/>
                    <a:lstStyle/>
                    <a:p>
                      <a:pPr algn="just">
                        <a:spcAft>
                          <a:spcPts val="0"/>
                        </a:spcAft>
                      </a:pPr>
                      <a:r>
                        <a:rPr lang="de-DE" sz="1900" b="1" kern="1200" dirty="0">
                          <a:solidFill>
                            <a:srgbClr val="000000"/>
                          </a:solidFill>
                          <a:latin typeface="Arial" pitchFamily="34" charset="0"/>
                          <a:ea typeface="Calibri"/>
                          <a:cs typeface="Arial" pitchFamily="34" charset="0"/>
                        </a:rPr>
                        <a:t>Spielausstieg allgemein</a:t>
                      </a:r>
                      <a:r>
                        <a:rPr lang="de-DE" sz="1900" kern="1200" dirty="0">
                          <a:solidFill>
                            <a:srgbClr val="000000"/>
                          </a:solidFill>
                          <a:latin typeface="Arial" pitchFamily="34" charset="0"/>
                          <a:ea typeface="Calibri"/>
                          <a:cs typeface="Arial" pitchFamily="34" charset="0"/>
                        </a:rPr>
                        <a:t>: </a:t>
                      </a:r>
                      <a:endParaRPr lang="de-DE" sz="1900" dirty="0">
                        <a:latin typeface="Arial" pitchFamily="34" charset="0"/>
                        <a:ea typeface="Calibri"/>
                        <a:cs typeface="Arial" pitchFamily="34" charset="0"/>
                      </a:endParaRPr>
                    </a:p>
                    <a:p>
                      <a:pPr algn="just">
                        <a:spcAft>
                          <a:spcPts val="0"/>
                        </a:spcAft>
                      </a:pPr>
                      <a:r>
                        <a:rPr lang="de-DE" sz="1900" kern="1200" dirty="0">
                          <a:solidFill>
                            <a:srgbClr val="000000"/>
                          </a:solidFill>
                          <a:latin typeface="Arial" pitchFamily="34" charset="0"/>
                          <a:ea typeface="Calibri"/>
                          <a:cs typeface="Arial" pitchFamily="34" charset="0"/>
                        </a:rPr>
                        <a:t>Es wird dargestellt, wie man aus dem jeweiligen Spiel aussteigen kann.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1"/>
                  </a:ext>
                </a:extLst>
              </a:tr>
              <a:tr h="845560">
                <a:tc>
                  <a:txBody>
                    <a:bodyPr/>
                    <a:lstStyle/>
                    <a:p>
                      <a:pPr algn="l">
                        <a:spcAft>
                          <a:spcPts val="0"/>
                        </a:spcAft>
                      </a:pPr>
                      <a:r>
                        <a:rPr lang="de-DE" sz="1900" kern="1200" dirty="0">
                          <a:solidFill>
                            <a:srgbClr val="000000"/>
                          </a:solidFill>
                          <a:latin typeface="Arial" pitchFamily="34" charset="0"/>
                          <a:ea typeface="Calibri"/>
                          <a:cs typeface="Arial" pitchFamily="34" charset="0"/>
                        </a:rPr>
                        <a:t>6. </a:t>
                      </a:r>
                      <a:endParaRPr lang="de-DE" sz="1900" dirty="0">
                        <a:latin typeface="Arial" pitchFamily="34" charset="0"/>
                        <a:ea typeface="Calibri"/>
                        <a:cs typeface="Arial" pitchFamily="34" charset="0"/>
                      </a:endParaRPr>
                    </a:p>
                  </a:txBody>
                  <a:tcPr marL="16618" marR="16618" marT="5816"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gn="just">
                        <a:spcAft>
                          <a:spcPts val="0"/>
                        </a:spcAft>
                      </a:pPr>
                      <a:r>
                        <a:rPr lang="de-DE" sz="1900" b="1" kern="1200" dirty="0">
                          <a:solidFill>
                            <a:srgbClr val="000000"/>
                          </a:solidFill>
                          <a:latin typeface="Arial" pitchFamily="34" charset="0"/>
                          <a:ea typeface="Calibri"/>
                          <a:cs typeface="Arial" pitchFamily="34" charset="0"/>
                        </a:rPr>
                        <a:t>Spielausstieg konkret</a:t>
                      </a:r>
                      <a:r>
                        <a:rPr lang="de-DE" sz="1900" kern="1200" dirty="0">
                          <a:solidFill>
                            <a:srgbClr val="000000"/>
                          </a:solidFill>
                          <a:latin typeface="Arial" pitchFamily="34" charset="0"/>
                          <a:ea typeface="Calibri"/>
                          <a:cs typeface="Arial" pitchFamily="34" charset="0"/>
                        </a:rPr>
                        <a:t>: </a:t>
                      </a:r>
                      <a:endParaRPr lang="de-DE" sz="1900" dirty="0">
                        <a:latin typeface="Arial" pitchFamily="34" charset="0"/>
                        <a:ea typeface="Calibri"/>
                        <a:cs typeface="Arial" pitchFamily="34" charset="0"/>
                      </a:endParaRPr>
                    </a:p>
                    <a:p>
                      <a:pPr algn="just">
                        <a:spcAft>
                          <a:spcPts val="0"/>
                        </a:spcAft>
                      </a:pPr>
                      <a:r>
                        <a:rPr lang="de-DE" sz="1900" kern="1200" dirty="0">
                          <a:solidFill>
                            <a:srgbClr val="000000"/>
                          </a:solidFill>
                          <a:latin typeface="Arial" pitchFamily="34" charset="0"/>
                          <a:ea typeface="Calibri"/>
                          <a:cs typeface="Arial" pitchFamily="34" charset="0"/>
                        </a:rPr>
                        <a:t>Anhand des Fallbeispiels wird gezeigt, wie die Lehrkraft aus dem Spiel aussteigen und das Gespräch in eine produktive Richtung lenken kann. </a:t>
                      </a:r>
                      <a:endParaRPr lang="de-DE" sz="1900" dirty="0">
                        <a:latin typeface="Arial" pitchFamily="34" charset="0"/>
                        <a:ea typeface="Calibri"/>
                        <a:cs typeface="Arial" pitchFamily="34" charset="0"/>
                      </a:endParaRPr>
                    </a:p>
                  </a:txBody>
                  <a:tcPr marL="16618" marR="16618" marT="5816"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7384"/>
            <a:ext cx="8568952" cy="1143000"/>
          </a:xfrm>
        </p:spPr>
        <p:txBody>
          <a:bodyPr>
            <a:normAutofit/>
          </a:bodyPr>
          <a:lstStyle/>
          <a:p>
            <a:pPr algn="l"/>
            <a:r>
              <a:rPr lang="de-DE" sz="3000" dirty="0"/>
              <a:t>3. Gesprächsführungskompetenzen für Lehrpersonen </a:t>
            </a:r>
            <a:br>
              <a:rPr lang="de-DE" sz="3000" dirty="0"/>
            </a:br>
            <a:r>
              <a:rPr lang="de-DE" sz="3000" dirty="0"/>
              <a:t>3.1 Wahrnehmungsebene</a:t>
            </a:r>
          </a:p>
        </p:txBody>
      </p:sp>
      <p:sp>
        <p:nvSpPr>
          <p:cNvPr id="3" name="Inhaltsplatzhalter 2"/>
          <p:cNvSpPr>
            <a:spLocks noGrp="1"/>
          </p:cNvSpPr>
          <p:nvPr>
            <p:ph idx="1"/>
          </p:nvPr>
        </p:nvSpPr>
        <p:spPr>
          <a:xfrm>
            <a:off x="35496" y="1512168"/>
            <a:ext cx="9217024" cy="5733256"/>
          </a:xfrm>
        </p:spPr>
        <p:txBody>
          <a:bodyPr>
            <a:normAutofit/>
          </a:bodyPr>
          <a:lstStyle/>
          <a:p>
            <a:r>
              <a:rPr lang="de-DE" sz="2300" dirty="0"/>
              <a:t>Gefühle, Motivationen und Gedanken des Gesprächspartners erspüren </a:t>
            </a:r>
          </a:p>
          <a:p>
            <a:r>
              <a:rPr lang="de-DE" sz="2300" dirty="0"/>
              <a:t>Nonverbale Hinweise: Körpersprache, Gesichtsausdruck,…</a:t>
            </a:r>
          </a:p>
          <a:p>
            <a:r>
              <a:rPr lang="de-DE" sz="2300" dirty="0"/>
              <a:t>Kommunikationsart, Motivation und Sorgen der Person</a:t>
            </a:r>
          </a:p>
          <a:p>
            <a:r>
              <a:rPr lang="de-DE" sz="2300" dirty="0"/>
              <a:t>Grundpositionen und Ich-Zustandsebene (TA-Modell) der Person</a:t>
            </a:r>
          </a:p>
          <a:p>
            <a:r>
              <a:rPr lang="de-DE" sz="2300" dirty="0"/>
              <a:t>Einsatz manipulativer Kommunikationsstrategien und „Spiele“</a:t>
            </a:r>
          </a:p>
          <a:p>
            <a:r>
              <a:rPr lang="de-DE" sz="2300" dirty="0"/>
              <a:t>Definition der Beziehung der Person zu mir</a:t>
            </a:r>
          </a:p>
          <a:p>
            <a:pPr>
              <a:buNone/>
            </a:pPr>
            <a:r>
              <a:rPr lang="de-DE" sz="2300" dirty="0"/>
              <a:t>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7384"/>
            <a:ext cx="8568952" cy="1143000"/>
          </a:xfrm>
        </p:spPr>
        <p:txBody>
          <a:bodyPr>
            <a:normAutofit/>
          </a:bodyPr>
          <a:lstStyle/>
          <a:p>
            <a:pPr algn="l"/>
            <a:r>
              <a:rPr lang="de-DE" sz="3000" dirty="0"/>
              <a:t>3. Gesprächsführungskompetenzen für Lehrpersonen </a:t>
            </a:r>
            <a:br>
              <a:rPr lang="de-DE" sz="3000" dirty="0"/>
            </a:br>
            <a:r>
              <a:rPr lang="de-DE" sz="3000" dirty="0"/>
              <a:t>3.2 Interventionsebene</a:t>
            </a:r>
          </a:p>
        </p:txBody>
      </p:sp>
      <p:sp>
        <p:nvSpPr>
          <p:cNvPr id="3" name="Inhaltsplatzhalter 2"/>
          <p:cNvSpPr>
            <a:spLocks noGrp="1"/>
          </p:cNvSpPr>
          <p:nvPr>
            <p:ph idx="1"/>
          </p:nvPr>
        </p:nvSpPr>
        <p:spPr>
          <a:xfrm>
            <a:off x="35496" y="1268760"/>
            <a:ext cx="9217024" cy="5472608"/>
          </a:xfrm>
        </p:spPr>
        <p:txBody>
          <a:bodyPr>
            <a:normAutofit/>
          </a:bodyPr>
          <a:lstStyle/>
          <a:p>
            <a:r>
              <a:rPr lang="de-DE" sz="2300" dirty="0"/>
              <a:t>Drei Kernbedingungen einer helfenden Beziehung im eigenen Kommunikationsverhalten umsetzen:</a:t>
            </a:r>
          </a:p>
          <a:p>
            <a:r>
              <a:rPr lang="de-DE" sz="2300" dirty="0"/>
              <a:t>Wertschätzung zeigen und symmetrisches Beziehungsangebot machen</a:t>
            </a:r>
          </a:p>
          <a:p>
            <a:r>
              <a:rPr lang="de-DE" sz="2300" dirty="0"/>
              <a:t>Meine Einfühlung in die andere Person so verbalisieren, dass diese meine Worte mit ihrem Erleben verbinden kann.</a:t>
            </a:r>
          </a:p>
          <a:p>
            <a:r>
              <a:rPr lang="de-DE" sz="2300" dirty="0"/>
              <a:t>Echt-Sein:  Klare, stimmige und aufrichtige Botschaften</a:t>
            </a:r>
          </a:p>
          <a:p>
            <a:r>
              <a:rPr lang="de-DE" sz="2300" dirty="0"/>
              <a:t>Im natürlichem Person-Sein kompetent und nicht den Experten zeigen</a:t>
            </a:r>
          </a:p>
          <a:p>
            <a:r>
              <a:rPr lang="de-DE" sz="2300" dirty="0"/>
              <a:t>Ich-Zustandsebene justieren</a:t>
            </a:r>
          </a:p>
          <a:p>
            <a:r>
              <a:rPr lang="de-DE" sz="2300" dirty="0"/>
              <a:t>Verdeckte Kommunikation nicht entwertend /vorwurfsfrei offenlegen </a:t>
            </a:r>
          </a:p>
          <a:p>
            <a:r>
              <a:rPr lang="de-DE" sz="2300" dirty="0"/>
              <a:t>Metakommunikation anregen </a:t>
            </a:r>
          </a:p>
          <a:p>
            <a:r>
              <a:rPr lang="de-DE" sz="2300" dirty="0"/>
              <a:t>Anliegen des Gesprächspartners wertschätzend transparent machen</a:t>
            </a:r>
          </a:p>
          <a:p>
            <a:r>
              <a:rPr lang="de-DE" sz="2300" dirty="0"/>
              <a:t>Fragetechniken, die Elternmitarbeit und Lösungen erreichen</a:t>
            </a:r>
            <a:endParaRPr lang="de-DE"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7384"/>
            <a:ext cx="8568952" cy="1143000"/>
          </a:xfrm>
        </p:spPr>
        <p:txBody>
          <a:bodyPr>
            <a:normAutofit/>
          </a:bodyPr>
          <a:lstStyle/>
          <a:p>
            <a:pPr algn="l"/>
            <a:r>
              <a:rPr lang="de-DE" sz="3000" dirty="0"/>
              <a:t>3. Gesprächsführungskompetenzen für Lehrpersonen </a:t>
            </a:r>
            <a:br>
              <a:rPr lang="de-DE" sz="3000" dirty="0"/>
            </a:br>
            <a:r>
              <a:rPr lang="de-DE" sz="3000" dirty="0"/>
              <a:t>3.3 Selbsterfahrungsebene</a:t>
            </a:r>
          </a:p>
        </p:txBody>
      </p:sp>
      <p:sp>
        <p:nvSpPr>
          <p:cNvPr id="3" name="Inhaltsplatzhalter 2"/>
          <p:cNvSpPr>
            <a:spLocks noGrp="1"/>
          </p:cNvSpPr>
          <p:nvPr>
            <p:ph idx="1"/>
          </p:nvPr>
        </p:nvSpPr>
        <p:spPr>
          <a:xfrm>
            <a:off x="-36512" y="1268760"/>
            <a:ext cx="9217024" cy="5472608"/>
          </a:xfrm>
        </p:spPr>
        <p:txBody>
          <a:bodyPr>
            <a:normAutofit fontScale="92500" lnSpcReduction="10000"/>
          </a:bodyPr>
          <a:lstStyle/>
          <a:p>
            <a:r>
              <a:rPr lang="de-DE" dirty="0"/>
              <a:t>Welche Gefühle löst der Elternteil in mir aus? </a:t>
            </a:r>
          </a:p>
          <a:p>
            <a:r>
              <a:rPr lang="de-DE" dirty="0"/>
              <a:t>Wann verlasse ich selbst produktive Ich-Zustände und wechsele in unproduktive?</a:t>
            </a:r>
          </a:p>
          <a:p>
            <a:r>
              <a:rPr lang="de-DE" dirty="0"/>
              <a:t>Welches Erleben löst das Kind in mir aus und welche Haltung erzeugt dies bzgl. des Elterngesprächs?</a:t>
            </a:r>
          </a:p>
          <a:p>
            <a:r>
              <a:rPr lang="de-DE" dirty="0"/>
              <a:t>Abgrenzung gegenüber den Elternerwartungshaltungen, ohne ein schlechtes Gewissen zu haben?</a:t>
            </a:r>
          </a:p>
          <a:p>
            <a:r>
              <a:rPr lang="de-DE" dirty="0"/>
              <a:t>Eigene Stärken und Schwächen in Beratungsgesprächen erkennen</a:t>
            </a:r>
          </a:p>
          <a:p>
            <a:r>
              <a:rPr lang="de-DE" dirty="0"/>
              <a:t>Aktuelle seelische Verfassung erspüren und die Bedeutung derer für das Beratungsgespräch reflektieren</a:t>
            </a:r>
          </a:p>
          <a:p>
            <a:endParaRPr lang="de-DE"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3"/>
          <p:cNvPicPr>
            <a:picLocks noChangeAspect="1" noChangeArrowheads="1"/>
          </p:cNvPicPr>
          <p:nvPr/>
        </p:nvPicPr>
        <p:blipFill>
          <a:blip r:embed="rId3" cstate="print"/>
          <a:srcRect/>
          <a:stretch>
            <a:fillRect/>
          </a:stretch>
        </p:blipFill>
        <p:spPr bwMode="auto">
          <a:xfrm>
            <a:off x="0" y="0"/>
            <a:ext cx="9144000" cy="6885788"/>
          </a:xfrm>
          <a:prstGeom prst="rect">
            <a:avLst/>
          </a:prstGeom>
          <a:noFill/>
          <a:ln w="9525">
            <a:noFill/>
            <a:miter lim="800000"/>
            <a:headEnd/>
            <a:tailEnd/>
          </a:ln>
        </p:spPr>
      </p:pic>
      <p:sp>
        <p:nvSpPr>
          <p:cNvPr id="6" name="Rechteck 5"/>
          <p:cNvSpPr/>
          <p:nvPr/>
        </p:nvSpPr>
        <p:spPr>
          <a:xfrm>
            <a:off x="0" y="6588060"/>
            <a:ext cx="9144000" cy="369332"/>
          </a:xfrm>
          <a:prstGeom prst="rect">
            <a:avLst/>
          </a:prstGeom>
        </p:spPr>
        <p:txBody>
          <a:bodyPr wrap="square">
            <a:spAutoFit/>
          </a:bodyPr>
          <a:lstStyle/>
          <a:p>
            <a:r>
              <a:rPr lang="de-DE" dirty="0"/>
              <a:t>https://www.it-matchmaker.com/news/wp-content/uploads/Eisberg-640x609_c.jpg</a:t>
            </a:r>
          </a:p>
        </p:txBody>
      </p:sp>
      <p:sp>
        <p:nvSpPr>
          <p:cNvPr id="2" name="Titel 1"/>
          <p:cNvSpPr>
            <a:spLocks noGrp="1"/>
          </p:cNvSpPr>
          <p:nvPr>
            <p:ph type="title"/>
          </p:nvPr>
        </p:nvSpPr>
        <p:spPr>
          <a:xfrm>
            <a:off x="-1476672" y="-378296"/>
            <a:ext cx="9144000" cy="1143000"/>
          </a:xfrm>
        </p:spPr>
        <p:txBody>
          <a:bodyPr>
            <a:normAutofit/>
          </a:bodyPr>
          <a:lstStyle/>
          <a:p>
            <a:r>
              <a:rPr lang="de-DE" sz="1800" dirty="0"/>
              <a:t>Eisbergmodell nach Miller 2011; angepasst an das Elterngespräch </a:t>
            </a:r>
          </a:p>
        </p:txBody>
      </p:sp>
      <p:sp>
        <p:nvSpPr>
          <p:cNvPr id="7" name="Rechteck 6"/>
          <p:cNvSpPr/>
          <p:nvPr/>
        </p:nvSpPr>
        <p:spPr>
          <a:xfrm>
            <a:off x="107864" y="548680"/>
            <a:ext cx="3240000" cy="720080"/>
          </a:xfrm>
          <a:prstGeom prst="rect">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000" b="1" dirty="0">
                <a:solidFill>
                  <a:schemeClr val="tx1"/>
                </a:solidFill>
              </a:rPr>
              <a:t>SACHLOGIK</a:t>
            </a:r>
          </a:p>
        </p:txBody>
      </p:sp>
      <p:sp>
        <p:nvSpPr>
          <p:cNvPr id="8" name="Rechteck 7"/>
          <p:cNvSpPr/>
          <p:nvPr/>
        </p:nvSpPr>
        <p:spPr>
          <a:xfrm>
            <a:off x="107504" y="5085184"/>
            <a:ext cx="3240000" cy="720080"/>
          </a:xfrm>
          <a:prstGeom prst="rect">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000" b="1" dirty="0">
                <a:solidFill>
                  <a:schemeClr val="tx1"/>
                </a:solidFill>
              </a:rPr>
              <a:t>BEZIEHUNGSLOGIK</a:t>
            </a:r>
          </a:p>
        </p:txBody>
      </p:sp>
      <p:sp>
        <p:nvSpPr>
          <p:cNvPr id="9" name="Rechteck 8"/>
          <p:cNvSpPr/>
          <p:nvPr/>
        </p:nvSpPr>
        <p:spPr>
          <a:xfrm>
            <a:off x="3563888" y="764704"/>
            <a:ext cx="2160240" cy="10081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chemeClr val="tx1"/>
                </a:solidFill>
              </a:rPr>
              <a:t>Sachthemen</a:t>
            </a:r>
          </a:p>
          <a:p>
            <a:pPr algn="ctr"/>
            <a:r>
              <a:rPr lang="de-DE" b="1" dirty="0">
                <a:solidFill>
                  <a:schemeClr val="tx1"/>
                </a:solidFill>
              </a:rPr>
              <a:t>z.B. Disziplin,</a:t>
            </a:r>
          </a:p>
          <a:p>
            <a:pPr algn="ctr"/>
            <a:r>
              <a:rPr lang="de-DE" b="1" dirty="0">
                <a:solidFill>
                  <a:schemeClr val="tx1"/>
                </a:solidFill>
              </a:rPr>
              <a:t>Notengebung usw..</a:t>
            </a:r>
          </a:p>
        </p:txBody>
      </p:sp>
      <p:sp>
        <p:nvSpPr>
          <p:cNvPr id="11" name="Rechteck 10"/>
          <p:cNvSpPr/>
          <p:nvPr/>
        </p:nvSpPr>
        <p:spPr>
          <a:xfrm>
            <a:off x="2483768" y="2780928"/>
            <a:ext cx="4608512" cy="25202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FFC000"/>
                </a:solidFill>
              </a:rPr>
              <a:t>Sorgen um das Kind, </a:t>
            </a:r>
          </a:p>
          <a:p>
            <a:pPr algn="ctr"/>
            <a:r>
              <a:rPr lang="de-DE" b="1" dirty="0">
                <a:solidFill>
                  <a:srgbClr val="FFC000"/>
                </a:solidFill>
              </a:rPr>
              <a:t>Enttäuschung über den Unterricht</a:t>
            </a:r>
          </a:p>
          <a:p>
            <a:pPr algn="ctr"/>
            <a:r>
              <a:rPr lang="de-DE" b="1" dirty="0">
                <a:solidFill>
                  <a:srgbClr val="FFC000"/>
                </a:solidFill>
              </a:rPr>
              <a:t>Furcht vor Repressalien</a:t>
            </a:r>
          </a:p>
          <a:p>
            <a:pPr algn="ctr"/>
            <a:r>
              <a:rPr lang="de-DE" b="1" dirty="0">
                <a:solidFill>
                  <a:srgbClr val="FFC000"/>
                </a:solidFill>
              </a:rPr>
              <a:t>Verletzungen</a:t>
            </a:r>
          </a:p>
          <a:p>
            <a:pPr algn="ctr"/>
            <a:r>
              <a:rPr lang="de-DE" b="1" dirty="0">
                <a:solidFill>
                  <a:srgbClr val="FFC000"/>
                </a:solidFill>
              </a:rPr>
              <a:t>Ärger</a:t>
            </a:r>
          </a:p>
          <a:p>
            <a:pPr algn="ctr"/>
            <a:r>
              <a:rPr lang="de-DE" b="1" dirty="0">
                <a:solidFill>
                  <a:srgbClr val="FFC000"/>
                </a:solidFill>
              </a:rPr>
              <a:t>Sympathie</a:t>
            </a:r>
          </a:p>
          <a:p>
            <a:pPr algn="ctr"/>
            <a:r>
              <a:rPr lang="de-DE" b="1" dirty="0">
                <a:solidFill>
                  <a:srgbClr val="FFC000"/>
                </a:solidFill>
              </a:rPr>
              <a:t>Antipathie</a:t>
            </a:r>
          </a:p>
          <a:p>
            <a:pPr algn="ctr"/>
            <a:r>
              <a:rPr lang="de-DE" b="1" dirty="0">
                <a:solidFill>
                  <a:srgbClr val="FFC000"/>
                </a:solidFill>
              </a:rPr>
              <a:t>usw.…</a:t>
            </a:r>
          </a:p>
        </p:txBody>
      </p:sp>
      <p:sp>
        <p:nvSpPr>
          <p:cNvPr id="10" name="Titel 1"/>
          <p:cNvSpPr txBox="1">
            <a:spLocks/>
          </p:cNvSpPr>
          <p:nvPr/>
        </p:nvSpPr>
        <p:spPr>
          <a:xfrm>
            <a:off x="611560" y="-27384"/>
            <a:ext cx="8568952" cy="1143000"/>
          </a:xfrm>
          <a:prstGeom prst="rect">
            <a:avLst/>
          </a:prstGeom>
        </p:spPr>
        <p:txBody>
          <a:bodyPr vert="horz" lIns="91440" tIns="45720" rIns="91440" bIns="45720" rtlCol="0" anchor="ctr">
            <a:normAutofit/>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lang="de-DE" sz="3000" dirty="0">
                <a:latin typeface="+mj-lt"/>
                <a:ea typeface="+mj-ea"/>
                <a:cs typeface="+mj-cs"/>
              </a:rPr>
              <a:t>4. Sach- und Beziehungslogik</a:t>
            </a:r>
            <a:endParaRPr kumimoji="0" lang="de-DE" sz="30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Ellipse 8"/>
          <p:cNvSpPr/>
          <p:nvPr/>
        </p:nvSpPr>
        <p:spPr>
          <a:xfrm>
            <a:off x="0" y="1052736"/>
            <a:ext cx="9144000" cy="5805264"/>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22" name="Titel 1"/>
          <p:cNvSpPr>
            <a:spLocks noGrp="1"/>
          </p:cNvSpPr>
          <p:nvPr>
            <p:ph type="title"/>
          </p:nvPr>
        </p:nvSpPr>
        <p:spPr>
          <a:xfrm>
            <a:off x="-35496" y="-243408"/>
            <a:ext cx="9144000" cy="1143000"/>
          </a:xfrm>
        </p:spPr>
        <p:txBody>
          <a:bodyPr>
            <a:normAutofit/>
          </a:bodyPr>
          <a:lstStyle/>
          <a:p>
            <a:pPr algn="l"/>
            <a:r>
              <a:rPr lang="de-DE" sz="1800" dirty="0"/>
              <a:t>Übersicht Gemünder Modell</a:t>
            </a:r>
            <a:br>
              <a:rPr lang="de-DE" sz="1800" dirty="0"/>
            </a:br>
            <a:r>
              <a:rPr lang="de-DE" sz="1800" dirty="0"/>
              <a:t>Aich S. 54</a:t>
            </a:r>
          </a:p>
        </p:txBody>
      </p:sp>
      <p:sp>
        <p:nvSpPr>
          <p:cNvPr id="11" name="Rechteck 10"/>
          <p:cNvSpPr/>
          <p:nvPr/>
        </p:nvSpPr>
        <p:spPr>
          <a:xfrm>
            <a:off x="2771800" y="44624"/>
            <a:ext cx="4104456" cy="86409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a:solidFill>
                  <a:schemeClr val="tx1"/>
                </a:solidFill>
              </a:rPr>
              <a:t>Problementfaltung und Beziehungsangebote wahrnehmen: </a:t>
            </a:r>
          </a:p>
        </p:txBody>
      </p:sp>
      <p:sp>
        <p:nvSpPr>
          <p:cNvPr id="10" name="Ellipse 9"/>
          <p:cNvSpPr/>
          <p:nvPr/>
        </p:nvSpPr>
        <p:spPr>
          <a:xfrm>
            <a:off x="2555776" y="1340768"/>
            <a:ext cx="6480720" cy="5184576"/>
          </a:xfrm>
          <a:prstGeom prst="ellipse">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u="sng" dirty="0">
                <a:solidFill>
                  <a:schemeClr val="tx1"/>
                </a:solidFill>
              </a:rPr>
              <a:t>Beziehungsebene</a:t>
            </a:r>
            <a:r>
              <a:rPr lang="de-DE" b="1" dirty="0">
                <a:solidFill>
                  <a:schemeClr val="tx1"/>
                </a:solidFill>
              </a:rPr>
              <a:t>:</a:t>
            </a:r>
          </a:p>
          <a:p>
            <a:pPr algn="ctr"/>
            <a:r>
              <a:rPr lang="de-DE" b="1" dirty="0">
                <a:solidFill>
                  <a:schemeClr val="tx1"/>
                </a:solidFill>
              </a:rPr>
              <a:t>Wahrnehmung der Beziehungsangebote</a:t>
            </a: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a:p>
            <a:pPr algn="ctr"/>
            <a:endParaRPr lang="de-DE" sz="1200" dirty="0">
              <a:solidFill>
                <a:schemeClr val="tx1"/>
              </a:solidFill>
            </a:endParaRPr>
          </a:p>
        </p:txBody>
      </p:sp>
      <p:sp>
        <p:nvSpPr>
          <p:cNvPr id="12" name="Ellipse 11"/>
          <p:cNvSpPr/>
          <p:nvPr/>
        </p:nvSpPr>
        <p:spPr>
          <a:xfrm>
            <a:off x="2555776" y="3140968"/>
            <a:ext cx="2160000" cy="21600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a:solidFill>
                  <a:schemeClr val="tx1"/>
                </a:solidFill>
              </a:rPr>
              <a:t>Grund-positionen</a:t>
            </a:r>
            <a:r>
              <a:rPr lang="de-DE" sz="1600" dirty="0">
                <a:solidFill>
                  <a:schemeClr val="tx1"/>
                </a:solidFill>
              </a:rPr>
              <a:t>:</a:t>
            </a:r>
          </a:p>
          <a:p>
            <a:pPr algn="ctr"/>
            <a:r>
              <a:rPr lang="de-DE" sz="1600" dirty="0">
                <a:solidFill>
                  <a:schemeClr val="tx1"/>
                </a:solidFill>
              </a:rPr>
              <a:t>Die eigene und die des Elternteils erkennen</a:t>
            </a:r>
          </a:p>
        </p:txBody>
      </p:sp>
      <p:sp>
        <p:nvSpPr>
          <p:cNvPr id="13" name="Ellipse 12"/>
          <p:cNvSpPr/>
          <p:nvPr/>
        </p:nvSpPr>
        <p:spPr>
          <a:xfrm>
            <a:off x="4572240" y="2060848"/>
            <a:ext cx="2160000" cy="21600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a:solidFill>
                  <a:schemeClr val="tx1"/>
                </a:solidFill>
              </a:rPr>
              <a:t>Elternteil respektieren</a:t>
            </a:r>
            <a:r>
              <a:rPr lang="de-DE" sz="1600" dirty="0">
                <a:solidFill>
                  <a:schemeClr val="tx1"/>
                </a:solidFill>
              </a:rPr>
              <a:t>:</a:t>
            </a:r>
          </a:p>
          <a:p>
            <a:pPr algn="ctr"/>
            <a:r>
              <a:rPr lang="de-DE" sz="1600" dirty="0">
                <a:solidFill>
                  <a:schemeClr val="tx1"/>
                </a:solidFill>
              </a:rPr>
              <a:t>Bedingungsfreie Wertschätzung</a:t>
            </a:r>
          </a:p>
        </p:txBody>
      </p:sp>
      <p:sp>
        <p:nvSpPr>
          <p:cNvPr id="15" name="Ellipse 14"/>
          <p:cNvSpPr/>
          <p:nvPr/>
        </p:nvSpPr>
        <p:spPr>
          <a:xfrm>
            <a:off x="6732240" y="2492896"/>
            <a:ext cx="2160000" cy="2160000"/>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a:solidFill>
                  <a:schemeClr val="tx1"/>
                </a:solidFill>
              </a:rPr>
              <a:t>Authentisch sein</a:t>
            </a:r>
            <a:endParaRPr lang="de-DE" sz="1600" dirty="0">
              <a:solidFill>
                <a:schemeClr val="tx1"/>
              </a:solidFill>
            </a:endParaRPr>
          </a:p>
        </p:txBody>
      </p:sp>
      <p:sp>
        <p:nvSpPr>
          <p:cNvPr id="18" name="Ellipse 17"/>
          <p:cNvSpPr/>
          <p:nvPr/>
        </p:nvSpPr>
        <p:spPr>
          <a:xfrm>
            <a:off x="5076056" y="4221088"/>
            <a:ext cx="2304256" cy="2304256"/>
          </a:xfrm>
          <a:prstGeom prst="ellipse">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b="1" u="sng" dirty="0">
                <a:solidFill>
                  <a:schemeClr val="tx1"/>
                </a:solidFill>
              </a:rPr>
              <a:t>Ich-Zustandsebenen:</a:t>
            </a:r>
            <a:endParaRPr lang="de-DE" sz="1600" dirty="0">
              <a:solidFill>
                <a:schemeClr val="tx1"/>
              </a:solidFill>
            </a:endParaRPr>
          </a:p>
          <a:p>
            <a:pPr algn="ctr"/>
            <a:r>
              <a:rPr lang="de-DE" sz="1600" dirty="0">
                <a:solidFill>
                  <a:schemeClr val="tx1"/>
                </a:solidFill>
              </a:rPr>
              <a:t>Die eigene und die des Elternteils erkennen</a:t>
            </a:r>
          </a:p>
        </p:txBody>
      </p:sp>
      <p:sp>
        <p:nvSpPr>
          <p:cNvPr id="19" name="Ellipse 18"/>
          <p:cNvSpPr/>
          <p:nvPr/>
        </p:nvSpPr>
        <p:spPr>
          <a:xfrm>
            <a:off x="0" y="2564904"/>
            <a:ext cx="2520000" cy="2520000"/>
          </a:xfrm>
          <a:prstGeom prst="ellipse">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u="sng" dirty="0">
                <a:solidFill>
                  <a:schemeClr val="tx1"/>
                </a:solidFill>
              </a:rPr>
              <a:t>Sachebene</a:t>
            </a:r>
            <a:r>
              <a:rPr lang="de-DE" sz="2000" b="1" dirty="0">
                <a:solidFill>
                  <a:schemeClr val="tx1"/>
                </a:solidFill>
              </a:rPr>
              <a:t>:</a:t>
            </a:r>
          </a:p>
          <a:p>
            <a:pPr algn="ctr"/>
            <a:r>
              <a:rPr lang="de-DE" sz="2000" dirty="0">
                <a:solidFill>
                  <a:schemeClr val="tx1"/>
                </a:solidFill>
              </a:rPr>
              <a:t>Einstiegssatz und Entfaltung des Gesprächs-themas</a:t>
            </a:r>
          </a:p>
        </p:txBody>
      </p:sp>
      <p:pic>
        <p:nvPicPr>
          <p:cNvPr id="14" name="Picture 3"/>
          <p:cNvPicPr>
            <a:picLocks noChangeAspect="1" noChangeArrowheads="1"/>
          </p:cNvPicPr>
          <p:nvPr/>
        </p:nvPicPr>
        <p:blipFill>
          <a:blip r:embed="rId3" cstate="print"/>
          <a:srcRect/>
          <a:stretch>
            <a:fillRect/>
          </a:stretch>
        </p:blipFill>
        <p:spPr bwMode="auto">
          <a:xfrm>
            <a:off x="7267359" y="332656"/>
            <a:ext cx="1769137" cy="1332229"/>
          </a:xfrm>
          <a:prstGeom prst="rect">
            <a:avLst/>
          </a:prstGeom>
          <a:noFill/>
          <a:ln w="9525">
            <a:noFill/>
            <a:miter lim="800000"/>
            <a:headEnd/>
            <a:tailEnd/>
          </a:ln>
        </p:spPr>
      </p:pic>
      <p:cxnSp>
        <p:nvCxnSpPr>
          <p:cNvPr id="16" name="Gerade Verbindung mit Pfeil 15"/>
          <p:cNvCxnSpPr/>
          <p:nvPr/>
        </p:nvCxnSpPr>
        <p:spPr>
          <a:xfrm flipV="1">
            <a:off x="1547664" y="620688"/>
            <a:ext cx="6336704" cy="187220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Gerade Verbindung mit Pfeil 16"/>
          <p:cNvCxnSpPr/>
          <p:nvPr/>
        </p:nvCxnSpPr>
        <p:spPr>
          <a:xfrm flipV="1">
            <a:off x="6732240" y="1340768"/>
            <a:ext cx="1440160" cy="432048"/>
          </a:xfrm>
          <a:prstGeom prst="straightConnector1">
            <a:avLst/>
          </a:prstGeom>
          <a:ln w="57150">
            <a:solidFill>
              <a:srgbClr val="FFC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theme/theme1.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7113</Words>
  <Application>Microsoft Office PowerPoint</Application>
  <PresentationFormat>Bildschirmpräsentation (4:3)</PresentationFormat>
  <Paragraphs>807</Paragraphs>
  <Slides>42</Slides>
  <Notes>30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42</vt:i4>
      </vt:variant>
    </vt:vector>
  </HeadingPairs>
  <TitlesOfParts>
    <vt:vector size="48" baseType="lpstr">
      <vt:lpstr>Arial</vt:lpstr>
      <vt:lpstr>Arial Narrow</vt:lpstr>
      <vt:lpstr>Calibri</vt:lpstr>
      <vt:lpstr>Candara</vt:lpstr>
      <vt:lpstr>Times New Roman</vt:lpstr>
      <vt:lpstr>Larissa-Design</vt:lpstr>
      <vt:lpstr>Das Gmünder Modell zur Gesprächsführung mit Eltern</vt:lpstr>
      <vt:lpstr>PowerPoint-Präsentation</vt:lpstr>
      <vt:lpstr>1. Faktoren, welche die Beziehung zwischen        Lehrkräften und Eltern verbessern Sacher 2008; Aich 2014. S. 27</vt:lpstr>
      <vt:lpstr>2. Ziele für Elterngespräche nach dem Gmünder Modell  Aich 2015. S. 28</vt:lpstr>
      <vt:lpstr>3. Gesprächsführungskompetenzen für Lehrpersonen  3.1 Wahrnehmungsebene</vt:lpstr>
      <vt:lpstr>3. Gesprächsführungskompetenzen für Lehrpersonen  3.2 Interventionsebene</vt:lpstr>
      <vt:lpstr>3. Gesprächsführungskompetenzen für Lehrpersonen  3.3 Selbsterfahrungsebene</vt:lpstr>
      <vt:lpstr>Eisbergmodell nach Miller 2011; angepasst an das Elterngespräch </vt:lpstr>
      <vt:lpstr>Übersicht Gemünder Modell Aich S. 54</vt:lpstr>
      <vt:lpstr>Übersicht Gemünder Modell Aich S. 54</vt:lpstr>
      <vt:lpstr>Übersicht Gemünder Modell Aich S. 54</vt:lpstr>
      <vt:lpstr>PowerPoint-Präsentation</vt:lpstr>
      <vt:lpstr>PowerPoint-Präsentation</vt:lpstr>
      <vt:lpstr>PowerPoint-Präsentation</vt:lpstr>
      <vt:lpstr>6. Grundpositionen</vt:lpstr>
      <vt:lpstr>6. Grundpositionen</vt:lpstr>
      <vt:lpstr>6. Grundpositionen</vt:lpstr>
      <vt:lpstr>6. Grundpositionen</vt:lpstr>
      <vt:lpstr>6. Grundpositionen</vt:lpstr>
      <vt:lpstr>6. Grundpositionen</vt:lpstr>
      <vt:lpstr>7. Verträge als Grundlage  professionellen Handelns</vt:lpstr>
      <vt:lpstr>7. Verträge als Grundlage  professionellen Handelns</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8. Examinieren – Interpretieren – Dirigieren –       Beschuldigen – Bagatellisieren - Schwäche</vt:lpstr>
      <vt:lpstr>9. Beratungsresistenz und Problemblindheit</vt:lpstr>
      <vt:lpstr>9. Beratungsresistenz und Problemblindheit</vt:lpstr>
      <vt:lpstr>10. Psychologische Spiele – Spielanalyse</vt:lpstr>
      <vt:lpstr>10. Psychologische Spiele – Spielanalyse</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Gmünder Modell zur Gesprächsführung mit Eltern</dc:title>
  <dc:creator>Alf</dc:creator>
  <cp:lastModifiedBy>Alf</cp:lastModifiedBy>
  <cp:revision>355</cp:revision>
  <dcterms:created xsi:type="dcterms:W3CDTF">2018-12-24T09:18:30Z</dcterms:created>
  <dcterms:modified xsi:type="dcterms:W3CDTF">2019-07-28T20:17:30Z</dcterms:modified>
</cp:coreProperties>
</file>